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handoutMasterIdLst>
    <p:handoutMasterId r:id="rId36"/>
  </p:handoutMasterIdLst>
  <p:sldIdLst>
    <p:sldId id="559" r:id="rId5"/>
    <p:sldId id="543" r:id="rId6"/>
    <p:sldId id="552" r:id="rId7"/>
    <p:sldId id="582" r:id="rId8"/>
    <p:sldId id="584" r:id="rId9"/>
    <p:sldId id="583" r:id="rId10"/>
    <p:sldId id="550" r:id="rId11"/>
    <p:sldId id="586" r:id="rId12"/>
    <p:sldId id="553" r:id="rId13"/>
    <p:sldId id="576" r:id="rId14"/>
    <p:sldId id="587" r:id="rId15"/>
    <p:sldId id="585" r:id="rId16"/>
    <p:sldId id="562" r:id="rId17"/>
    <p:sldId id="561" r:id="rId18"/>
    <p:sldId id="563" r:id="rId19"/>
    <p:sldId id="589" r:id="rId20"/>
    <p:sldId id="555" r:id="rId21"/>
    <p:sldId id="564" r:id="rId22"/>
    <p:sldId id="565" r:id="rId23"/>
    <p:sldId id="566" r:id="rId24"/>
    <p:sldId id="574" r:id="rId25"/>
    <p:sldId id="588" r:id="rId26"/>
    <p:sldId id="556" r:id="rId27"/>
    <p:sldId id="567" r:id="rId28"/>
    <p:sldId id="569" r:id="rId29"/>
    <p:sldId id="570" r:id="rId30"/>
    <p:sldId id="571" r:id="rId31"/>
    <p:sldId id="572" r:id="rId32"/>
    <p:sldId id="590" r:id="rId33"/>
    <p:sldId id="214747832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iton" id="{25896864-DF69-40F5-8CB7-E9E220E900ED}">
          <p14:sldIdLst>
            <p14:sldId id="559"/>
            <p14:sldId id="543"/>
          </p14:sldIdLst>
        </p14:section>
        <p14:section name="Main" id="{D40FBD65-6216-B847-968F-6EF57E3E2B85}">
          <p14:sldIdLst>
            <p14:sldId id="552"/>
            <p14:sldId id="582"/>
            <p14:sldId id="584"/>
            <p14:sldId id="583"/>
            <p14:sldId id="550"/>
            <p14:sldId id="586"/>
            <p14:sldId id="553"/>
            <p14:sldId id="576"/>
            <p14:sldId id="587"/>
            <p14:sldId id="585"/>
            <p14:sldId id="562"/>
            <p14:sldId id="561"/>
            <p14:sldId id="563"/>
            <p14:sldId id="589"/>
            <p14:sldId id="555"/>
            <p14:sldId id="564"/>
            <p14:sldId id="565"/>
            <p14:sldId id="566"/>
            <p14:sldId id="574"/>
            <p14:sldId id="588"/>
            <p14:sldId id="556"/>
            <p14:sldId id="567"/>
            <p14:sldId id="569"/>
            <p14:sldId id="570"/>
            <p14:sldId id="571"/>
            <p14:sldId id="572"/>
            <p14:sldId id="590"/>
            <p14:sldId id="2147478329"/>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00D9"/>
    <a:srgbClr val="0171E4"/>
    <a:srgbClr val="FFF0B1"/>
    <a:srgbClr val="FFBB45"/>
    <a:srgbClr val="03070F"/>
    <a:srgbClr val="252F3E"/>
    <a:srgbClr val="111724"/>
    <a:srgbClr val="EEE8EB"/>
    <a:srgbClr val="C20000"/>
    <a:srgbClr val="42B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6"/>
    <p:restoredTop sz="79184"/>
  </p:normalViewPr>
  <p:slideViewPr>
    <p:cSldViewPr snapToGrid="0" showGuides="1">
      <p:cViewPr varScale="1">
        <p:scale>
          <a:sx n="100" d="100"/>
          <a:sy n="100" d="100"/>
        </p:scale>
        <p:origin x="1848" y="168"/>
      </p:cViewPr>
      <p:guideLst>
        <p:guide orient="horz" pos="2136"/>
        <p:guide pos="3840"/>
      </p:guideLst>
    </p:cSldViewPr>
  </p:slideViewPr>
  <p:notesTextViewPr>
    <p:cViewPr>
      <p:scale>
        <a:sx n="170" d="100"/>
        <a:sy n="170" d="100"/>
      </p:scale>
      <p:origin x="0" y="-304"/>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5/13/24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5/13/24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3393705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Prompt Engineering</a:t>
            </a:r>
          </a:p>
          <a:p>
            <a:endParaRPr lang="en-US" dirty="0"/>
          </a:p>
          <a:p>
            <a:endParaRPr lang="en-US" dirty="0"/>
          </a:p>
          <a:p>
            <a:r>
              <a:rPr lang="en-US" dirty="0"/>
              <a:t>It turns out that a lot of working with large language models (and generative AI models in general) has a lot to do with text manipulation. If we can work with text strings, by inserting text into a temp late, and by extracting text out from a generation, we can achieve most things with generative AI.</a:t>
            </a:r>
          </a:p>
          <a:p>
            <a:endParaRPr lang="en-US" dirty="0"/>
          </a:p>
          <a:p>
            <a:r>
              <a:rPr lang="en-US" dirty="0"/>
              <a:t>Without needing to find tune or retrain models in anyway, we can work on our own data by using In Context learning. And while this is a sophisticated sounding term, it means nothing more than adding our own text into a prompt temp late before sending it to the model.</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2487923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Prompt Engineering</a:t>
            </a:r>
          </a:p>
          <a:p>
            <a:r>
              <a:rPr lang="en-US" dirty="0"/>
              <a:t>In addition to this, and I think this is one of the most exciting things </a:t>
            </a:r>
            <a:r>
              <a:rPr lang="en-US" dirty="0">
                <a:sym typeface="Wingdings" pitchFamily="2" charset="2"/>
              </a:rPr>
              <a:t></a:t>
            </a:r>
            <a:r>
              <a:rPr lang="en-US" dirty="0"/>
              <a:t>, we have moved into a time where we are using natural language to “persuade” a computer system (in this case, a generative AI model), to perform the task we want. We are moving away from curly brackets, numbers and programming languages, and now simply persuading models to do what we want. Here we can see real examples of the beginnings of prompts where we infuse character and sentiment to the large language model before I carried out our task.</a:t>
            </a:r>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4055686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Prompt Engineering</a:t>
            </a:r>
          </a:p>
          <a:p>
            <a:endParaRPr lang="en-US" dirty="0"/>
          </a:p>
          <a:p>
            <a:r>
              <a:rPr lang="en-US" dirty="0"/>
              <a:t>But prompt and prompt engineering alone will only get us so far. What happens when we prompt a model as we can see in the slide.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283834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Foundation models are trained on vast quantities of data, but they have a learning cut-off. That is to say, there is a limit to the currency of the knowledge that they have. Unfortunately, without taking precautions, it is common for large language models to hallucinate, that is to say, make up plausible-sounding answers to questions they are asked.</a:t>
            </a:r>
          </a:p>
          <a:p>
            <a:endParaRPr lang="en-US" dirty="0"/>
          </a:p>
          <a:p>
            <a:r>
              <a:rPr lang="en-US" dirty="0"/>
              <a:t>There are various techniques for combating hallucinations. The first is to ensure that fine-tuning of the model is done in such a way as to discourage the model from hallucinating, in other words, to successfully know when the model doesn't know something.</a:t>
            </a:r>
          </a:p>
          <a:p>
            <a:endParaRPr lang="en-US" dirty="0"/>
          </a:p>
          <a:p>
            <a:r>
              <a:rPr lang="en-US" dirty="0"/>
              <a:t>Another technique, and arguably the best technique, is to not rely solely on the knowledge within a large language model to answer specific questions. We should ask ourselves what we truly want from a large language model. My contention is that we want world knowledge, we want the model to understand fundamental concepts like "up is up," "down is down," and "the sky is blue." But we don't want the model to know specific factual information, such as who was the president of a certain country on a certain date. This latter kind of factual information should be easily attainable from a database. Perhaps the ability we most want from a large language model is its capability to understand language, frame a problem, and then access the answer from an authoritative system.</a:t>
            </a:r>
          </a:p>
          <a:p>
            <a:endParaRPr lang="en-US" dirty="0"/>
          </a:p>
          <a:p>
            <a:r>
              <a:rPr lang="en-US" dirty="0"/>
              <a:t>Take this example: "What is the weather in Oslo right now?" In this case, the model has hallucinated an answer based on its general understanding that it is often cold in Oslo, but it has no factual information and no way to know the actual current weather in Oslo.</a:t>
            </a:r>
          </a:p>
          <a:p>
            <a:endParaRPr lang="en-US" dirty="0"/>
          </a:p>
          <a:p>
            <a:r>
              <a:rPr lang="en-US" dirty="0"/>
              <a:t>The slide image illustrates this concept. The question "What is the weather in Oslo right now?" is asked, and the model provides a detailed response with temperature, humidity, wind, and conditions. However, this response is marked as "Llama 2 Chat 13B," suggesting that it is a hallucinated response from the model rather than an accurate, up-to-date weather report retrieved from an authoritative source.  This was not fair on Llama2, but it serves as illustration of the issues!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a:p>
        </p:txBody>
      </p:sp>
    </p:spTree>
    <p:extLst>
      <p:ext uri="{BB962C8B-B14F-4D97-AF65-F5344CB8AC3E}">
        <p14:creationId xmlns:p14="http://schemas.microsoft.com/office/powerpoint/2010/main" val="109484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To solve this problem, and to give the large language model the ability to connect to external systems, we can use agents. By giving the model access to agents, we give it agency in other words, the ability to interact with the outside world.</a:t>
            </a:r>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2459796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In this architecture, we can see the connections between a large language model, the incoming requests from a user or a consumer, and then the models connection to a number of different agents that are able to interact with the outside world.</a:t>
            </a:r>
          </a:p>
        </p:txBody>
      </p:sp>
      <p:sp>
        <p:nvSpPr>
          <p:cNvPr id="4" name="Slide Number Placeholder 3"/>
          <p:cNvSpPr>
            <a:spLocks noGrp="1"/>
          </p:cNvSpPr>
          <p:nvPr>
            <p:ph type="sldNum" sz="quarter" idx="5"/>
          </p:nvPr>
        </p:nvSpPr>
        <p:spPr/>
        <p:txBody>
          <a:bodyPr/>
          <a:lstStyle/>
          <a:p>
            <a:fld id="{A3D89E5F-BEEF-42A1-A57B-E5A736D51194}" type="slidenum">
              <a:rPr lang="en-US" smtClean="0"/>
              <a:pPr/>
              <a:t>19</a:t>
            </a:fld>
            <a:endParaRPr lang="en-US"/>
          </a:p>
        </p:txBody>
      </p:sp>
    </p:spTree>
    <p:extLst>
      <p:ext uri="{BB962C8B-B14F-4D97-AF65-F5344CB8AC3E}">
        <p14:creationId xmlns:p14="http://schemas.microsoft.com/office/powerpoint/2010/main" val="336550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So what is the weather in Oslo right now?</a:t>
            </a:r>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a:p>
        </p:txBody>
      </p:sp>
    </p:spTree>
    <p:extLst>
      <p:ext uri="{BB962C8B-B14F-4D97-AF65-F5344CB8AC3E}">
        <p14:creationId xmlns:p14="http://schemas.microsoft.com/office/powerpoint/2010/main" val="3849962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In this Sample code, you will use agents for Amazon, bedrock to connect with a Weather service, location, service, and the time of day to be able to answer the question “what is the weather in Oslo right now” and much more.</a:t>
            </a:r>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3830735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22</a:t>
            </a:fld>
            <a:endParaRPr lang="en-US"/>
          </a:p>
        </p:txBody>
      </p:sp>
    </p:spTree>
    <p:extLst>
      <p:ext uri="{BB962C8B-B14F-4D97-AF65-F5344CB8AC3E}">
        <p14:creationId xmlns:p14="http://schemas.microsoft.com/office/powerpoint/2010/main" val="177792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a agent workflow which gained a great deal attraction towards the latter half of 2024 was retrieval augmented generation (R A.G).  This workflow specifically connects to authoritative data sources to help the large language model powered application, truthfully, answer questions.</a:t>
            </a:r>
          </a:p>
        </p:txBody>
      </p:sp>
      <p:sp>
        <p:nvSpPr>
          <p:cNvPr id="4" name="Slide Number Placeholder 3"/>
          <p:cNvSpPr>
            <a:spLocks noGrp="1"/>
          </p:cNvSpPr>
          <p:nvPr>
            <p:ph type="sldNum" sz="quarter" idx="5"/>
          </p:nvPr>
        </p:nvSpPr>
        <p:spPr/>
        <p:txBody>
          <a:bodyPr/>
          <a:lstStyle/>
          <a:p>
            <a:fld id="{614F0C1F-993A-6847-8031-A71E46B1E58F}" type="slidenum">
              <a:rPr lang="en-US" smtClean="0"/>
              <a:t>23</a:t>
            </a:fld>
            <a:endParaRPr lang="en-US"/>
          </a:p>
        </p:txBody>
      </p:sp>
    </p:spTree>
    <p:extLst>
      <p:ext uri="{BB962C8B-B14F-4D97-AF65-F5344CB8AC3E}">
        <p14:creationId xmlns:p14="http://schemas.microsoft.com/office/powerpoint/2010/main" val="88518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What is Generative AI.</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3679858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Whilst not, the only way I’ve performing retriever look meant to generation, the most commonly discussed method is to use a vector database. In this architecture, your data (documents) are stored in a vector database and used to augment the generation from the model. (Cast your mind back to in context learning, this is a more sophisticated implementation of exactly the same thing.)</a:t>
            </a:r>
          </a:p>
        </p:txBody>
      </p:sp>
      <p:sp>
        <p:nvSpPr>
          <p:cNvPr id="4" name="Slide Number Placeholder 3"/>
          <p:cNvSpPr>
            <a:spLocks noGrp="1"/>
          </p:cNvSpPr>
          <p:nvPr>
            <p:ph type="sldNum" sz="quarter" idx="5"/>
          </p:nvPr>
        </p:nvSpPr>
        <p:spPr/>
        <p:txBody>
          <a:bodyPr/>
          <a:lstStyle/>
          <a:p>
            <a:fld id="{614F0C1F-993A-6847-8031-A71E46B1E58F}" type="slidenum">
              <a:rPr lang="en-US" smtClean="0"/>
              <a:t>24</a:t>
            </a:fld>
            <a:endParaRPr lang="en-US"/>
          </a:p>
        </p:txBody>
      </p:sp>
    </p:spTree>
    <p:extLst>
      <p:ext uri="{BB962C8B-B14F-4D97-AF65-F5344CB8AC3E}">
        <p14:creationId xmlns:p14="http://schemas.microsoft.com/office/powerpoint/2010/main" val="176336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load your data into a vector database, we convert the data to embeddings using a special model called an embedding model. It's important to realize that this embedding model is not the same as a large language model, even though it may share some architectural similarities.</a:t>
            </a:r>
          </a:p>
          <a:p>
            <a:endParaRPr lang="en-US" dirty="0"/>
          </a:p>
          <a:p>
            <a:r>
              <a:rPr lang="en-US" dirty="0"/>
              <a:t>The user makes a request of a large language model application asking for a specific piece of information, for example, "What is the capital city of Australia?"</a:t>
            </a:r>
          </a:p>
          <a:p>
            <a:endParaRPr lang="en-US" dirty="0"/>
          </a:p>
          <a:p>
            <a:r>
              <a:rPr lang="en-US" dirty="0"/>
              <a:t>This question gets combined with a prompt template, which explains to the large language model that it has the ability to source data from an agent, in this case, text information from the vector database.</a:t>
            </a:r>
          </a:p>
          <a:p>
            <a:endParaRPr lang="en-US" dirty="0"/>
          </a:p>
          <a:p>
            <a:r>
              <a:rPr lang="en-US" dirty="0"/>
              <a:t>The large language model generates an output which includes instructions for the surrounding application to interact with the agent and to make a call to the vector database to retrieve information that relates to the query, in this case, geographic and maybe political information about certain countries.</a:t>
            </a:r>
          </a:p>
          <a:p>
            <a:endParaRPr lang="en-US" dirty="0"/>
          </a:p>
          <a:p>
            <a:r>
              <a:rPr lang="en-US" dirty="0"/>
              <a:t>The vector database performs a similarity search, using a query that was provided by the large language model to find all relevant articles, documents, or portions of documents that relate to the query being made.</a:t>
            </a:r>
          </a:p>
          <a:p>
            <a:endParaRPr lang="en-US" dirty="0"/>
          </a:p>
          <a:p>
            <a:r>
              <a:rPr lang="en-US" dirty="0"/>
              <a:t>These documents, or parts of documents, are passed back through the agent to the large language model, and the large language model combines that information with its understanding of natural language, looking for the specific answer to the question that was asked.</a:t>
            </a:r>
          </a:p>
          <a:p>
            <a:endParaRPr lang="en-US" dirty="0"/>
          </a:p>
          <a:p>
            <a:r>
              <a:rPr lang="en-US" dirty="0"/>
              <a:t>The large language model can then extract relevant information, formulate a natural language response, and send that back to the user.</a:t>
            </a:r>
          </a:p>
          <a:p>
            <a:endParaRPr lang="en-US" dirty="0"/>
          </a:p>
          <a:p>
            <a:r>
              <a:rPr lang="en-US" dirty="0"/>
              <a:t>The slide image illustrates this process of Retrieval Augmented Generation. The user or consumer interacts with the LLM Application (Large Language Model Application). The LLM Application communicates with the Agent, which in turn interacts with the Vector Database. The data (articles, documents) is converted to embeddings using an Embedding Model, separate from the LLM, and stored in the Vector Database for similarity searches. The key points are: the Embedding Model is distinct from the LLM, the Agent responds with text, and this process does not require a vector database for the LLM to generate responses, but it enhances the quality of responses by retrieving relevant information from the Vector Database.</a:t>
            </a:r>
          </a:p>
        </p:txBody>
      </p:sp>
      <p:sp>
        <p:nvSpPr>
          <p:cNvPr id="4" name="Slide Number Placeholder 3"/>
          <p:cNvSpPr>
            <a:spLocks noGrp="1"/>
          </p:cNvSpPr>
          <p:nvPr>
            <p:ph type="sldNum" sz="quarter" idx="5"/>
          </p:nvPr>
        </p:nvSpPr>
        <p:spPr/>
        <p:txBody>
          <a:bodyPr/>
          <a:lstStyle/>
          <a:p>
            <a:fld id="{614F0C1F-993A-6847-8031-A71E46B1E58F}" type="slidenum">
              <a:rPr lang="en-US" smtClean="0"/>
              <a:t>25</a:t>
            </a:fld>
            <a:endParaRPr lang="en-US"/>
          </a:p>
        </p:txBody>
      </p:sp>
    </p:spTree>
    <p:extLst>
      <p:ext uri="{BB962C8B-B14F-4D97-AF65-F5344CB8AC3E}">
        <p14:creationId xmlns:p14="http://schemas.microsoft.com/office/powerpoint/2010/main" val="3185694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For more in-depth information on factor, databases retrieval augmented generation, and how these can be implemented, take a look at this article.</a:t>
            </a:r>
          </a:p>
        </p:txBody>
      </p:sp>
      <p:sp>
        <p:nvSpPr>
          <p:cNvPr id="4" name="Slide Number Placeholder 3"/>
          <p:cNvSpPr>
            <a:spLocks noGrp="1"/>
          </p:cNvSpPr>
          <p:nvPr>
            <p:ph type="sldNum" sz="quarter" idx="5"/>
          </p:nvPr>
        </p:nvSpPr>
        <p:spPr/>
        <p:txBody>
          <a:bodyPr/>
          <a:lstStyle/>
          <a:p>
            <a:fld id="{A3D89E5F-BEEF-42A1-A57B-E5A736D51194}" type="slidenum">
              <a:rPr lang="en-US" smtClean="0"/>
              <a:pPr/>
              <a:t>26</a:t>
            </a:fld>
            <a:endParaRPr lang="en-US"/>
          </a:p>
        </p:txBody>
      </p:sp>
    </p:spTree>
    <p:extLst>
      <p:ext uri="{BB962C8B-B14F-4D97-AF65-F5344CB8AC3E}">
        <p14:creationId xmlns:p14="http://schemas.microsoft.com/office/powerpoint/2010/main" val="972689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discuss fine-tuning and continuation training. These techniques should be considered as a last resort after trying prompt engineering, contextual learning, retrieval-augmented generation, and agents.</a:t>
            </a:r>
          </a:p>
          <a:p>
            <a:endParaRPr lang="en-US" dirty="0"/>
          </a:p>
          <a:p>
            <a:r>
              <a:rPr lang="en-US" dirty="0"/>
              <a:t>If, after experimenting with these approaches, we are still unable to get the desired information or style of generation from a model, then we might start to look at fine-tuning and continuation training.</a:t>
            </a:r>
          </a:p>
          <a:p>
            <a:endParaRPr lang="en-US" dirty="0"/>
          </a:p>
          <a:p>
            <a:r>
              <a:rPr lang="en-US" dirty="0"/>
              <a:t>If we have tried different models and prompts, and we are still not getting the desired generation, then we can gather examples and provide those examples of the kind of generation we want back to the model through a process called fine-tuning.</a:t>
            </a:r>
          </a:p>
          <a:p>
            <a:endParaRPr lang="en-US" dirty="0"/>
          </a:p>
          <a:p>
            <a:r>
              <a:rPr lang="en-US" dirty="0"/>
              <a:t>Fine-tuning gives us the ability to adjust the way models behave in response to various prompts. With fine-tuning data, we provide examples of many different prompts and the corresponding desired generations for those prompts. Using modern fine-tuning techniques (although more costly than prompt engineering), we can adjust the way large language models behave.</a:t>
            </a:r>
          </a:p>
          <a:p>
            <a:endParaRPr lang="en-US" dirty="0"/>
          </a:p>
          <a:p>
            <a:r>
              <a:rPr lang="en-US" dirty="0"/>
              <a:t>Continuation training is another technique that can be used to further refine the model's behavior. In continuation training, the model is exposed to additional training data that is similar to the desired output, allowing it to continue learning and improving its generation capabilities in a specific domain or style.</a:t>
            </a:r>
          </a:p>
          <a:p>
            <a:endParaRPr lang="en-US" dirty="0"/>
          </a:p>
          <a:p>
            <a:r>
              <a:rPr lang="en-US" dirty="0"/>
              <a:t>It's important to note that fine-tuning and continuation training should be considered after exhausting other, less resource-intensive methods, such as prompt engineering and retrieval-augmented generation. These techniques can be more computationally expensive and may require more specialized knowledge and resources.</a:t>
            </a:r>
          </a:p>
        </p:txBody>
      </p:sp>
      <p:sp>
        <p:nvSpPr>
          <p:cNvPr id="4" name="Slide Number Placeholder 3"/>
          <p:cNvSpPr>
            <a:spLocks noGrp="1"/>
          </p:cNvSpPr>
          <p:nvPr>
            <p:ph type="sldNum" sz="quarter" idx="5"/>
          </p:nvPr>
        </p:nvSpPr>
        <p:spPr/>
        <p:txBody>
          <a:bodyPr/>
          <a:lstStyle/>
          <a:p>
            <a:fld id="{614F0C1F-993A-6847-8031-A71E46B1E58F}" type="slidenum">
              <a:rPr lang="en-US" smtClean="0"/>
              <a:t>27</a:t>
            </a:fld>
            <a:endParaRPr lang="en-US"/>
          </a:p>
        </p:txBody>
      </p:sp>
    </p:spTree>
    <p:extLst>
      <p:ext uri="{BB962C8B-B14F-4D97-AF65-F5344CB8AC3E}">
        <p14:creationId xmlns:p14="http://schemas.microsoft.com/office/powerpoint/2010/main" val="1745153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a:p>
            <a:r>
              <a:rPr lang="en-US" dirty="0"/>
              <a:t>However, if we work in a specialized field and find that the large language model is not aware of the specific language that we use in our industry, then we may turn to continuation training.</a:t>
            </a:r>
          </a:p>
          <a:p>
            <a:endParaRPr lang="en-US" dirty="0"/>
          </a:p>
          <a:p>
            <a:r>
              <a:rPr lang="en-US" dirty="0"/>
              <a:t>The name suggests continuation training is a continuation of the training of the model, using the same or similar methods used by the original creators of the foundation model. This includes updating all of the parameters inside the model and therefore is costly and time-consuming.</a:t>
            </a:r>
          </a:p>
        </p:txBody>
      </p:sp>
      <p:sp>
        <p:nvSpPr>
          <p:cNvPr id="4" name="Slide Number Placeholder 3"/>
          <p:cNvSpPr>
            <a:spLocks noGrp="1"/>
          </p:cNvSpPr>
          <p:nvPr>
            <p:ph type="sldNum" sz="quarter" idx="5"/>
          </p:nvPr>
        </p:nvSpPr>
        <p:spPr/>
        <p:txBody>
          <a:bodyPr/>
          <a:lstStyle/>
          <a:p>
            <a:fld id="{A3D89E5F-BEEF-42A1-A57B-E5A736D51194}" type="slidenum">
              <a:rPr lang="en-US" smtClean="0"/>
              <a:pPr/>
              <a:t>28</a:t>
            </a:fld>
            <a:endParaRPr lang="en-US"/>
          </a:p>
        </p:txBody>
      </p:sp>
    </p:spTree>
    <p:extLst>
      <p:ext uri="{BB962C8B-B14F-4D97-AF65-F5344CB8AC3E}">
        <p14:creationId xmlns:p14="http://schemas.microsoft.com/office/powerpoint/2010/main" val="4217945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Dear speaker: we would really appreciate if you keep this slide and get attendees to answer it. It takes less than 1 minute, and it will help us a lot support the community better and addressing their feedback. </a:t>
            </a:r>
          </a:p>
          <a:p>
            <a:endParaRPr lang="en-ES" dirty="0"/>
          </a:p>
          <a:p>
            <a:r>
              <a:rPr lang="en-ES" dirty="0"/>
              <a:t>Thanks a lot. </a:t>
            </a:r>
          </a:p>
          <a:p>
            <a:endParaRPr lang="en-ES" dirty="0"/>
          </a:p>
          <a:p>
            <a:r>
              <a:rPr lang="en-ES"/>
              <a:t>AWS Community team</a:t>
            </a:r>
          </a:p>
          <a:p>
            <a:endParaRPr lang="en-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F0C1F-993A-6847-8031-A71E46B1E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321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614F0C1F-993A-6847-8031-A71E46B1E58F}" type="slidenum">
              <a:rPr lang="en-US" smtClean="0"/>
              <a:t>30</a:t>
            </a:fld>
            <a:endParaRPr lang="en-US"/>
          </a:p>
        </p:txBody>
      </p:sp>
    </p:spTree>
    <p:extLst>
      <p:ext uri="{BB962C8B-B14F-4D97-AF65-F5344CB8AC3E}">
        <p14:creationId xmlns:p14="http://schemas.microsoft.com/office/powerpoint/2010/main" val="323972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have now?</a:t>
            </a:r>
          </a:p>
          <a:p>
            <a:endParaRPr lang="en-US" dirty="0"/>
          </a:p>
          <a:p>
            <a:r>
              <a:rPr lang="en-US" dirty="0"/>
              <a:t>Throughout 2023, innovation in generative AI was significant. We have now gone well beyond simple chatbots, and we now have a range of different tools at our disposal, all powered by generative AI.</a:t>
            </a:r>
          </a:p>
          <a:p>
            <a:endParaRPr lang="en-US" dirty="0"/>
          </a:p>
          <a:p>
            <a:r>
              <a:rPr lang="en-US" dirty="0"/>
              <a:t>We start with the system components. These are the basic building blocks of all generative AI applications. We have large language models, which have been trained on vast quantities of text and are, as of this presentation, the cornerstone of the business and social value provided by generative AI. Diffusion models are used for generating images and videos. And finally, embedding models use the same base principle as large language models to represent data in embedding space, such that it can be used with sophisticated search algorithms.</a:t>
            </a:r>
          </a:p>
          <a:p>
            <a:endParaRPr lang="en-US" dirty="0"/>
          </a:p>
          <a:p>
            <a:r>
              <a:rPr lang="en-US" dirty="0"/>
              <a:t>The applications we are developing using generative AI are only scratching the surface of the technology's capability. Chatbots are still prevalent, as this is where the boom started, and they are still popular today. The use of chatbots as customer service agents is expanding, but we are also using techniques like retrieval-augmented generation to assist business users in getting access to vast libraries of enterprise knowledge.</a:t>
            </a:r>
          </a:p>
          <a:p>
            <a:endParaRPr lang="en-US" dirty="0"/>
          </a:p>
          <a:p>
            <a:r>
              <a:rPr lang="en-US" dirty="0"/>
              <a:t>And, of course, development tools. It is no surprise that the industry benefiting the most from generative AI is the IT industry itself and software development tools such as Amazon Q are increasing the efficiency of developers and business users alike.</a:t>
            </a:r>
          </a:p>
        </p:txBody>
      </p:sp>
      <p:sp>
        <p:nvSpPr>
          <p:cNvPr id="4" name="Slide Number Placeholder 3"/>
          <p:cNvSpPr>
            <a:spLocks noGrp="1"/>
          </p:cNvSpPr>
          <p:nvPr>
            <p:ph type="sldNum" sz="quarter" idx="5"/>
          </p:nvPr>
        </p:nvSpPr>
        <p:spPr/>
        <p:txBody>
          <a:bodyPr/>
          <a:lstStyle/>
          <a:p>
            <a:fld id="{614F0C1F-993A-6847-8031-A71E46B1E58F}" type="slidenum">
              <a:rPr lang="en-US" smtClean="0"/>
              <a:t>4</a:t>
            </a:fld>
            <a:endParaRPr lang="en-US"/>
          </a:p>
        </p:txBody>
      </p:sp>
    </p:spTree>
    <p:extLst>
      <p:ext uri="{BB962C8B-B14F-4D97-AF65-F5344CB8AC3E}">
        <p14:creationId xmlns:p14="http://schemas.microsoft.com/office/powerpoint/2010/main" val="192208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build now? As we dive into these different technologies, there are a few key developments within the use of generative models that are pushing the boundaries of what this technology can do.</a:t>
            </a:r>
          </a:p>
          <a:p>
            <a:endParaRPr lang="en-US" dirty="0"/>
          </a:p>
          <a:p>
            <a:r>
              <a:rPr lang="en-US" dirty="0"/>
              <a:t>Basic generation is still the underpinning of everything we do currently with generative AI. The ability to generate text and images is the basis from which we derive model intelligence. Through careful prompting, we have discovered that these models are capable of reasoning and planning. Prompting techniques, such as "think through this step-by-step before generating your final answer," encourage capable generative models to "think" and plan a series of steps that can be taken to achieve complex tasks. This planning can then be coupled with agents, tools, and function-calling to reach out beyond the bounds of the model itself into the real world. </a:t>
            </a:r>
          </a:p>
          <a:p>
            <a:endParaRPr lang="en-US" dirty="0"/>
          </a:p>
          <a:p>
            <a:r>
              <a:rPr lang="en-US" dirty="0"/>
              <a:t>Iterative execution builds upon the idea that humans and other systems can interact and converse with models, to the point that models can converse with themselves. For example, a model that has reasoned and planned a solution may propose that solution, and then, after execution of the solution through tools, can respond to the output and make iterative improvements. This is especially relevant when models are generating quantifiably correct outputs, such as developing code. Models may generate code, run the code, look for defects, and fix the defects, all triggered from a single </a:t>
            </a:r>
            <a:r>
              <a:rPr lang="en-US"/>
              <a:t>user-initiated prompt.</a:t>
            </a:r>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5</a:t>
            </a:fld>
            <a:endParaRPr lang="en-US"/>
          </a:p>
        </p:txBody>
      </p:sp>
    </p:spTree>
    <p:extLst>
      <p:ext uri="{BB962C8B-B14F-4D97-AF65-F5344CB8AC3E}">
        <p14:creationId xmlns:p14="http://schemas.microsoft.com/office/powerpoint/2010/main" val="1767420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impacts now?</a:t>
            </a:r>
          </a:p>
          <a:p>
            <a:endParaRPr lang="en-US" dirty="0"/>
          </a:p>
          <a:p>
            <a:r>
              <a:rPr lang="en-US" dirty="0"/>
              <a:t>For decades, the challenge for software developers has been to connect users with data. Various technologies have been created to expedite this process with different programming languages and tools. Generative AI is now greatly influencing this space in two key ways. Firstly, by creating sophisticated, generic interfaces between users and data, without the need for tightly coupled applications. This is exemplified by the use of chatbots to interact with data, and to "chat with your documents." While we are still trying to find the best ways to integrate chatbots into day-to-day life, they are a great example of how the user-to-data connection can be shortcut.</a:t>
            </a:r>
          </a:p>
          <a:p>
            <a:endParaRPr lang="en-US" dirty="0"/>
          </a:p>
          <a:p>
            <a:r>
              <a:rPr lang="en-US" dirty="0"/>
              <a:t>In addition, generative AI-enabled developer tools also allow for the rapid development of applications that connect users to data. The slide image illustrates these two impacts. The left side shows a user interface with various data representations, suggesting that the interface between the user and data can be shortcut, likely through chatbots or conversational interfaces. The right side depicts a construction site with code in the foreground, indicating that writing code and building architectures can be accelerated through the next generation of developer tools powered by generative AI.</a:t>
            </a:r>
          </a:p>
        </p:txBody>
      </p:sp>
      <p:sp>
        <p:nvSpPr>
          <p:cNvPr id="4" name="Slide Number Placeholder 3"/>
          <p:cNvSpPr>
            <a:spLocks noGrp="1"/>
          </p:cNvSpPr>
          <p:nvPr>
            <p:ph type="sldNum" sz="quarter" idx="5"/>
          </p:nvPr>
        </p:nvSpPr>
        <p:spPr/>
        <p:txBody>
          <a:bodyPr/>
          <a:lstStyle/>
          <a:p>
            <a:fld id="{614F0C1F-993A-6847-8031-A71E46B1E58F}" type="slidenum">
              <a:rPr lang="en-US" smtClean="0"/>
              <a:t>6</a:t>
            </a:fld>
            <a:endParaRPr lang="en-US"/>
          </a:p>
        </p:txBody>
      </p:sp>
    </p:spTree>
    <p:extLst>
      <p:ext uri="{BB962C8B-B14F-4D97-AF65-F5344CB8AC3E}">
        <p14:creationId xmlns:p14="http://schemas.microsoft.com/office/powerpoint/2010/main" val="321803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endParaRPr lang="en-US" dirty="0"/>
          </a:p>
          <a:p>
            <a:r>
              <a:rPr lang="en-US" dirty="0"/>
              <a:t>In this presentation, we are going to cover a number of areas that are key to the AI engineer in 2024. Firstly, foundation, models, and model selection, then prompt engineering. (yes, this is still a thing in 2024), retrieval augmented generation (R. A. G.), agents, tools, and function, calling, and then finally find tuning in continuation training (although these are probably only done as a last resort).</a:t>
            </a:r>
          </a:p>
        </p:txBody>
      </p:sp>
      <p:sp>
        <p:nvSpPr>
          <p:cNvPr id="4" name="Slide Number Placeholder 3"/>
          <p:cNvSpPr>
            <a:spLocks noGrp="1"/>
          </p:cNvSpPr>
          <p:nvPr>
            <p:ph type="sldNum" sz="quarter" idx="5"/>
          </p:nvPr>
        </p:nvSpPr>
        <p:spPr/>
        <p:txBody>
          <a:bodyPr/>
          <a:lstStyle/>
          <a:p>
            <a:fld id="{614F0C1F-993A-6847-8031-A71E46B1E58F}" type="slidenum">
              <a:rPr lang="en-US" smtClean="0"/>
              <a:t>7</a:t>
            </a:fld>
            <a:endParaRPr lang="en-US"/>
          </a:p>
        </p:txBody>
      </p:sp>
    </p:spTree>
    <p:extLst>
      <p:ext uri="{BB962C8B-B14F-4D97-AF65-F5344CB8AC3E}">
        <p14:creationId xmlns:p14="http://schemas.microsoft.com/office/powerpoint/2010/main" val="964367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Foundation Models</a:t>
            </a:r>
          </a:p>
          <a:p>
            <a:endParaRPr lang="en-US" dirty="0"/>
          </a:p>
          <a:p>
            <a:r>
              <a:rPr lang="en-US" dirty="0"/>
              <a:t>- By the end of last year we had an established list of Foundation Models for a mixture of modalities. But still LLMs (text based models) reign supreme in regards to value. </a:t>
            </a:r>
          </a:p>
          <a:p>
            <a:r>
              <a:rPr lang="en-US" dirty="0"/>
              <a:t>- Multi-model models are starting to emerge.  What will this mean? Much larger data sets, more capabilities.  More emergent properties?</a:t>
            </a:r>
          </a:p>
          <a:p>
            <a:r>
              <a:rPr lang="en-US" dirty="0"/>
              <a:t>- Access to Foundation Models via API remains by far the most cost effective way to start working with Foundation Models.</a:t>
            </a:r>
          </a:p>
          <a:p>
            <a:r>
              <a:rPr lang="en-US" dirty="0"/>
              <a:t>– Vendors are abstracting away from the complexities of hosting and using models to enable developers to swap between models relatively easily.</a:t>
            </a:r>
          </a:p>
          <a:p>
            <a:r>
              <a:rPr lang="en-US" dirty="0"/>
              <a:t>- List some top foundation models. </a:t>
            </a:r>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346114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Foundation Models</a:t>
            </a:r>
          </a:p>
          <a:p>
            <a:r>
              <a:rPr lang="en-US" dirty="0"/>
              <a:t>This diagram aims to help with the process of selecting a model, which is appropriate for your use case. There are a number of key decision points to be made, including hosting (where are you want, where you need, the model to be hosted). Modality. (what kind of data will you use to prompt the model, and what kind of data do you want out from the model). Capability (this is usually determined by the size of the model and can also be seen as “intelligence” and will come at a trade-off with speed and cost). Speed (for models that are working directly with and users. For example, in a chat bot, the time to 1</a:t>
            </a:r>
            <a:r>
              <a:rPr lang="en-US" baseline="30000" dirty="0"/>
              <a:t>st</a:t>
            </a:r>
            <a:r>
              <a:rPr lang="en-US" dirty="0"/>
              <a:t> token can be really important, and the ability of the model to stream the output, is also important. However, for some use cases speed is less important for example, when batch processing is being carried out.)  Cost (this will always be a key non-functional requirement of any project. It’s important to understand the way that models are costed - for example cost per token – and our cost can be optimized.)</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271217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Prompt Engineering</a:t>
            </a:r>
          </a:p>
          <a:p>
            <a:endParaRPr lang="en-US" dirty="0"/>
          </a:p>
          <a:p>
            <a:r>
              <a:rPr lang="en-US" dirty="0"/>
              <a:t>Let’s cover prompt engineering. This came to prominence at the very beginning of 2023 is it became clear that how we communicated to large language models (in particular) made a significant difference to the output, and the loudest to generate different kinds of tasks. Simple tasks, such as text generation and text summarization. And then more complex tasks, such as translation and sentiment analysis.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2706123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grpSp>
        <p:nvGrpSpPr>
          <p:cNvPr id="2" name="Group 1">
            <a:extLst>
              <a:ext uri="{FF2B5EF4-FFF2-40B4-BE49-F238E27FC236}">
                <a16:creationId xmlns:a16="http://schemas.microsoft.com/office/drawing/2014/main" id="{676284C4-4AF4-EA22-567D-61D1450AA7E3}"/>
              </a:ext>
            </a:extLst>
          </p:cNvPr>
          <p:cNvGrpSpPr/>
          <p:nvPr userDrawn="1"/>
        </p:nvGrpSpPr>
        <p:grpSpPr>
          <a:xfrm>
            <a:off x="419100" y="6146333"/>
            <a:ext cx="1570943" cy="566943"/>
            <a:chOff x="695949" y="5451263"/>
            <a:chExt cx="1570943" cy="566943"/>
          </a:xfrm>
        </p:grpSpPr>
        <p:sp>
          <p:nvSpPr>
            <p:cNvPr id="5" name="TextBox 4">
              <a:extLst>
                <a:ext uri="{FF2B5EF4-FFF2-40B4-BE49-F238E27FC236}">
                  <a16:creationId xmlns:a16="http://schemas.microsoft.com/office/drawing/2014/main" id="{C875356F-C390-2973-70F9-AC6FDAE79792}"/>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014B6545-AC85-D494-3E80-B9812C25837F}"/>
                </a:ext>
              </a:extLst>
            </p:cNvPr>
            <p:cNvSpPr txBox="1"/>
            <p:nvPr userDrawn="1"/>
          </p:nvSpPr>
          <p:spPr>
            <a:xfrm>
              <a:off x="695949" y="5556541"/>
              <a:ext cx="157094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Community</a:t>
              </a:r>
            </a:p>
          </p:txBody>
        </p:sp>
      </p:gr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102" r="34101" b="38406"/>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grpSp>
        <p:nvGrpSpPr>
          <p:cNvPr id="4" name="Group 3">
            <a:extLst>
              <a:ext uri="{FF2B5EF4-FFF2-40B4-BE49-F238E27FC236}">
                <a16:creationId xmlns:a16="http://schemas.microsoft.com/office/drawing/2014/main" id="{03C25E91-7CCC-4470-F5FB-04CF790411F0}"/>
              </a:ext>
            </a:extLst>
          </p:cNvPr>
          <p:cNvGrpSpPr/>
          <p:nvPr userDrawn="1"/>
        </p:nvGrpSpPr>
        <p:grpSpPr>
          <a:xfrm>
            <a:off x="419100" y="6146333"/>
            <a:ext cx="1570943" cy="566943"/>
            <a:chOff x="695949" y="5451263"/>
            <a:chExt cx="1570943" cy="566943"/>
          </a:xfrm>
        </p:grpSpPr>
        <p:sp>
          <p:nvSpPr>
            <p:cNvPr id="5" name="TextBox 4">
              <a:extLst>
                <a:ext uri="{FF2B5EF4-FFF2-40B4-BE49-F238E27FC236}">
                  <a16:creationId xmlns:a16="http://schemas.microsoft.com/office/drawing/2014/main" id="{FE82860D-EFA2-53AC-5897-22998D0B51C9}"/>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0F62252B-6ED8-36F4-3959-E558BC3B1129}"/>
                </a:ext>
              </a:extLst>
            </p:cNvPr>
            <p:cNvSpPr txBox="1"/>
            <p:nvPr userDrawn="1"/>
          </p:nvSpPr>
          <p:spPr>
            <a:xfrm>
              <a:off x="695949" y="5556541"/>
              <a:ext cx="157094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Community</a:t>
              </a:r>
            </a:p>
          </p:txBody>
        </p:sp>
      </p:gr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grpSp>
        <p:nvGrpSpPr>
          <p:cNvPr id="4" name="Group 3">
            <a:extLst>
              <a:ext uri="{FF2B5EF4-FFF2-40B4-BE49-F238E27FC236}">
                <a16:creationId xmlns:a16="http://schemas.microsoft.com/office/drawing/2014/main" id="{698F3EB3-01CD-406E-EFC7-D896D24C27B8}"/>
              </a:ext>
            </a:extLst>
          </p:cNvPr>
          <p:cNvGrpSpPr/>
          <p:nvPr userDrawn="1"/>
        </p:nvGrpSpPr>
        <p:grpSpPr>
          <a:xfrm>
            <a:off x="419100" y="6146333"/>
            <a:ext cx="1567737" cy="566943"/>
            <a:chOff x="695949" y="5451263"/>
            <a:chExt cx="1567737" cy="566943"/>
          </a:xfrm>
        </p:grpSpPr>
        <p:sp>
          <p:nvSpPr>
            <p:cNvPr id="5" name="TextBox 4">
              <a:extLst>
                <a:ext uri="{FF2B5EF4-FFF2-40B4-BE49-F238E27FC236}">
                  <a16:creationId xmlns:a16="http://schemas.microsoft.com/office/drawing/2014/main" id="{F54284EA-7DA8-39E9-AE1E-69E9B4C63A53}"/>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379BA89F-2822-3C21-4A57-A3EB5685E9BB}"/>
                </a:ext>
              </a:extLst>
            </p:cNvPr>
            <p:cNvSpPr txBox="1"/>
            <p:nvPr userDrawn="1"/>
          </p:nvSpPr>
          <p:spPr>
            <a:xfrm>
              <a:off x="695949" y="5556541"/>
              <a:ext cx="1567737"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Community</a:t>
              </a:r>
            </a:p>
          </p:txBody>
        </p:sp>
      </p:grpSp>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663437"/>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663437"/>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663437"/>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578096"/>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578096"/>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578096"/>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632415"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876013"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641940"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1216799"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1216798"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5406803"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564966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5416328"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499044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499044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8938458"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918168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8947983"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852247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852247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lide - Color set 4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822F3-E447-4EFF-97D7-CC10846A78D9}"/>
              </a:ext>
            </a:extLst>
          </p:cNvPr>
          <p:cNvPicPr>
            <a:picLocks noChangeAspect="1"/>
          </p:cNvPicPr>
          <p:nvPr userDrawn="1"/>
        </p:nvPicPr>
        <p:blipFill>
          <a:blip r:embed="rId2"/>
          <a:stretch>
            <a:fillRect/>
          </a:stretch>
        </p:blipFill>
        <p:spPr>
          <a:xfrm>
            <a:off x="0" y="0"/>
            <a:ext cx="12198096" cy="6861429"/>
          </a:xfrm>
          <a:prstGeom prst="rect">
            <a:avLst/>
          </a:prstGeom>
        </p:spPr>
      </p:pic>
      <p:sp>
        <p:nvSpPr>
          <p:cNvPr id="17" name="Title 1">
            <a:extLst>
              <a:ext uri="{FF2B5EF4-FFF2-40B4-BE49-F238E27FC236}">
                <a16:creationId xmlns:a16="http://schemas.microsoft.com/office/drawing/2014/main" id="{4ACD59BE-69B9-1D40-B808-AF77980F0A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8" name="Subtitle 2">
            <a:extLst>
              <a:ext uri="{FF2B5EF4-FFF2-40B4-BE49-F238E27FC236}">
                <a16:creationId xmlns:a16="http://schemas.microsoft.com/office/drawing/2014/main" id="{4EB35F47-DF1F-B949-BACE-583E391890B8}"/>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1FCA3398-1728-4CFC-A8D4-561E6D8B30FF}"/>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2024</a:t>
            </a:fld>
            <a:r>
              <a:rPr lang="en-US" sz="600" dirty="0">
                <a:solidFill>
                  <a:schemeClr val="tx1"/>
                </a:solidFill>
              </a:rPr>
              <a:t>, Amazon Web Services, Inc. or its affiliates. All rights reserved. </a:t>
            </a:r>
          </a:p>
        </p:txBody>
      </p:sp>
      <p:sp>
        <p:nvSpPr>
          <p:cNvPr id="2" name="Text Placeholder 7">
            <a:extLst>
              <a:ext uri="{FF2B5EF4-FFF2-40B4-BE49-F238E27FC236}">
                <a16:creationId xmlns:a16="http://schemas.microsoft.com/office/drawing/2014/main" id="{2626449D-5CC3-FCF5-8EE0-9FCD4F5882C0}"/>
              </a:ext>
            </a:extLst>
          </p:cNvPr>
          <p:cNvSpPr>
            <a:spLocks noGrp="1"/>
          </p:cNvSpPr>
          <p:nvPr>
            <p:ph type="body" sz="quarter" idx="10" hasCustomPrompt="1"/>
          </p:nvPr>
        </p:nvSpPr>
        <p:spPr>
          <a:xfrm>
            <a:off x="609598" y="1729418"/>
            <a:ext cx="5165037"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4" name="Picture 3">
            <a:extLst>
              <a:ext uri="{FF2B5EF4-FFF2-40B4-BE49-F238E27FC236}">
                <a16:creationId xmlns:a16="http://schemas.microsoft.com/office/drawing/2014/main" id="{AE6E5BE2-01B0-6A8D-B1E5-CA6620E581F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112774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4" name="Text Placeholder 3">
            <a:extLst>
              <a:ext uri="{FF2B5EF4-FFF2-40B4-BE49-F238E27FC236}">
                <a16:creationId xmlns:a16="http://schemas.microsoft.com/office/drawing/2014/main" id="{5DD74F0C-582E-9CBD-5C83-5C3FA1C33C46}"/>
              </a:ext>
            </a:extLst>
          </p:cNvPr>
          <p:cNvSpPr>
            <a:spLocks noGrp="1"/>
          </p:cNvSpPr>
          <p:nvPr>
            <p:ph type="body" idx="14"/>
          </p:nvPr>
        </p:nvSpPr>
        <p:spPr>
          <a:xfrm>
            <a:off x="2511425" y="387350"/>
            <a:ext cx="914400" cy="9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8781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grpSp>
        <p:nvGrpSpPr>
          <p:cNvPr id="13" name="Group 12">
            <a:extLst>
              <a:ext uri="{FF2B5EF4-FFF2-40B4-BE49-F238E27FC236}">
                <a16:creationId xmlns:a16="http://schemas.microsoft.com/office/drawing/2014/main" id="{39CCF204-999C-5C2A-88A8-6463AB9D82E7}"/>
              </a:ext>
            </a:extLst>
          </p:cNvPr>
          <p:cNvGrpSpPr/>
          <p:nvPr userDrawn="1"/>
        </p:nvGrpSpPr>
        <p:grpSpPr>
          <a:xfrm>
            <a:off x="419100" y="6146333"/>
            <a:ext cx="1570943" cy="566943"/>
            <a:chOff x="695949" y="5451263"/>
            <a:chExt cx="1570943" cy="566943"/>
          </a:xfrm>
        </p:grpSpPr>
        <p:sp>
          <p:nvSpPr>
            <p:cNvPr id="14" name="TextBox 13">
              <a:extLst>
                <a:ext uri="{FF2B5EF4-FFF2-40B4-BE49-F238E27FC236}">
                  <a16:creationId xmlns:a16="http://schemas.microsoft.com/office/drawing/2014/main" id="{1BCE3055-B9EE-39A3-BC0C-D0F901DE12E0}"/>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15" name="TextBox 14">
              <a:extLst>
                <a:ext uri="{FF2B5EF4-FFF2-40B4-BE49-F238E27FC236}">
                  <a16:creationId xmlns:a16="http://schemas.microsoft.com/office/drawing/2014/main" id="{96F472E1-D984-F275-8A68-E2CF5D822A4F}"/>
                </a:ext>
              </a:extLst>
            </p:cNvPr>
            <p:cNvSpPr txBox="1"/>
            <p:nvPr userDrawn="1"/>
          </p:nvSpPr>
          <p:spPr>
            <a:xfrm>
              <a:off x="695949" y="5556541"/>
              <a:ext cx="157094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Community</a:t>
              </a:r>
            </a:p>
          </p:txBody>
        </p:sp>
      </p:grpSp>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817" r:id="rId2"/>
    <p:sldLayoutId id="2147483665" r:id="rId3"/>
    <p:sldLayoutId id="2147483691" r:id="rId4"/>
    <p:sldLayoutId id="2147483718" r:id="rId5"/>
    <p:sldLayoutId id="2147483669" r:id="rId6"/>
    <p:sldLayoutId id="2147483666" r:id="rId7"/>
    <p:sldLayoutId id="2147483670" r:id="rId8"/>
    <p:sldLayoutId id="2147483672" r:id="rId9"/>
    <p:sldLayoutId id="2147483668" r:id="rId10"/>
    <p:sldLayoutId id="2147483673" r:id="rId11"/>
    <p:sldLayoutId id="2147483674" r:id="rId12"/>
    <p:sldLayoutId id="2147483732" r:id="rId13"/>
    <p:sldLayoutId id="2147483685" r:id="rId14"/>
    <p:sldLayoutId id="2147483686" r:id="rId15"/>
    <p:sldLayoutId id="2147483710" r:id="rId16"/>
    <p:sldLayoutId id="2147483671" r:id="rId17"/>
    <p:sldLayoutId id="2147483723" r:id="rId18"/>
    <p:sldLayoutId id="2147483720" r:id="rId19"/>
    <p:sldLayoutId id="2147483719" r:id="rId20"/>
    <p:sldLayoutId id="2147483721" r:id="rId21"/>
    <p:sldLayoutId id="2147483702" r:id="rId22"/>
    <p:sldLayoutId id="2147483733" r:id="rId23"/>
    <p:sldLayoutId id="2147483939" r:id="rId24"/>
    <p:sldLayoutId id="2147483683" r:id="rId25"/>
    <p:sldLayoutId id="2147483677" r:id="rId26"/>
    <p:sldLayoutId id="2147483684" r:id="rId27"/>
    <p:sldLayoutId id="2147483701" r:id="rId28"/>
    <p:sldLayoutId id="2147483676" r:id="rId29"/>
    <p:sldLayoutId id="2147483678" r:id="rId30"/>
    <p:sldLayoutId id="2147483675" r:id="rId31"/>
    <p:sldLayoutId id="2147483700" r:id="rId32"/>
    <p:sldLayoutId id="2147483693" r:id="rId33"/>
    <p:sldLayoutId id="2147483725" r:id="rId34"/>
    <p:sldLayoutId id="2147483724" r:id="rId35"/>
    <p:sldLayoutId id="2147483699" r:id="rId36"/>
    <p:sldLayoutId id="2147483708" r:id="rId37"/>
    <p:sldLayoutId id="2147483707" r:id="rId38"/>
    <p:sldLayoutId id="2147483709" r:id="rId39"/>
    <p:sldLayoutId id="2147483712" r:id="rId40"/>
    <p:sldLayoutId id="2147483726" r:id="rId41"/>
    <p:sldLayoutId id="2147483692" r:id="rId42"/>
    <p:sldLayoutId id="2147483695" r:id="rId43"/>
    <p:sldLayoutId id="2147483696" r:id="rId44"/>
    <p:sldLayoutId id="2147483697" r:id="rId45"/>
    <p:sldLayoutId id="2147483704" r:id="rId46"/>
    <p:sldLayoutId id="2147483703" r:id="rId47"/>
    <p:sldLayoutId id="2147483694" r:id="rId48"/>
    <p:sldLayoutId id="2147483729" r:id="rId49"/>
    <p:sldLayoutId id="2147483728" r:id="rId50"/>
    <p:sldLayoutId id="2147483722" r:id="rId51"/>
    <p:sldLayoutId id="2147483730" r:id="rId52"/>
    <p:sldLayoutId id="2147483731" r:id="rId53"/>
    <p:sldLayoutId id="2147483681" r:id="rId54"/>
    <p:sldLayoutId id="2147483727" r:id="rId55"/>
    <p:sldLayoutId id="2147483705" r:id="rId56"/>
    <p:sldLayoutId id="2147483819" r:id="rId57"/>
    <p:sldLayoutId id="2147483820" r:id="rId58"/>
    <p:sldLayoutId id="2147483821" r:id="rId59"/>
    <p:sldLayoutId id="2147483687" r:id="rId60"/>
    <p:sldLayoutId id="2147483690" r:id="rId61"/>
    <p:sldLayoutId id="2147483940" r:id="rId62"/>
    <p:sldLayoutId id="2147483941" r:id="rId63"/>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3.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D209-54B3-B622-8C83-7F35CA4C322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19390F78-8588-15F8-A87F-73E3F98DD40A}"/>
              </a:ext>
            </a:extLst>
          </p:cNvPr>
          <p:cNvSpPr>
            <a:spLocks noGrp="1"/>
          </p:cNvSpPr>
          <p:nvPr>
            <p:ph type="sldNum" sz="quarter" idx="4"/>
          </p:nvPr>
        </p:nvSpPr>
        <p:spPr/>
        <p:txBody>
          <a:bodyPr/>
          <a:lstStyle/>
          <a:p>
            <a:fld id="{DC503246-BBCE-4F0A-BCDC-08FC4C52637D}" type="slidenum">
              <a:rPr lang="en-US" smtClean="0"/>
              <a:pPr/>
              <a:t>1</a:t>
            </a:fld>
            <a:endParaRPr lang="en-US"/>
          </a:p>
        </p:txBody>
      </p:sp>
      <p:sp>
        <p:nvSpPr>
          <p:cNvPr id="4" name="TextBox 3">
            <a:extLst>
              <a:ext uri="{FF2B5EF4-FFF2-40B4-BE49-F238E27FC236}">
                <a16:creationId xmlns:a16="http://schemas.microsoft.com/office/drawing/2014/main" id="{AAA0CF24-A347-5446-C426-F8D71DB6ED7B}"/>
              </a:ext>
            </a:extLst>
          </p:cNvPr>
          <p:cNvSpPr txBox="1"/>
          <p:nvPr/>
        </p:nvSpPr>
        <p:spPr>
          <a:xfrm>
            <a:off x="554095" y="472966"/>
            <a:ext cx="1918795" cy="369332"/>
          </a:xfrm>
          <a:prstGeom prst="rect">
            <a:avLst/>
          </a:prstGeom>
          <a:noFill/>
        </p:spPr>
        <p:txBody>
          <a:bodyPr wrap="none" lIns="0" rIns="0" rtlCol="0">
            <a:spAutoFit/>
          </a:bodyPr>
          <a:lstStyle/>
          <a:p>
            <a:pPr algn="ctr"/>
            <a:r>
              <a:rPr lang="en-US" dirty="0"/>
              <a:t>About this deck….</a:t>
            </a:r>
          </a:p>
        </p:txBody>
      </p:sp>
      <p:sp>
        <p:nvSpPr>
          <p:cNvPr id="5" name="TextBox 4">
            <a:extLst>
              <a:ext uri="{FF2B5EF4-FFF2-40B4-BE49-F238E27FC236}">
                <a16:creationId xmlns:a16="http://schemas.microsoft.com/office/drawing/2014/main" id="{4D524FA5-821B-5937-95E1-13138F7F17C2}"/>
              </a:ext>
            </a:extLst>
          </p:cNvPr>
          <p:cNvSpPr txBox="1"/>
          <p:nvPr/>
        </p:nvSpPr>
        <p:spPr>
          <a:xfrm>
            <a:off x="554095" y="839447"/>
            <a:ext cx="10447580" cy="769441"/>
          </a:xfrm>
          <a:prstGeom prst="rect">
            <a:avLst/>
          </a:prstGeom>
          <a:noFill/>
        </p:spPr>
        <p:txBody>
          <a:bodyPr wrap="square" lIns="0" rIns="0" rtlCol="0">
            <a:spAutoFit/>
          </a:bodyPr>
          <a:lstStyle/>
          <a:p>
            <a:r>
              <a:rPr lang="en-US" sz="4400" dirty="0"/>
              <a:t>Hello!</a:t>
            </a:r>
          </a:p>
        </p:txBody>
      </p:sp>
      <p:sp>
        <p:nvSpPr>
          <p:cNvPr id="6" name="TextBox 5">
            <a:extLst>
              <a:ext uri="{FF2B5EF4-FFF2-40B4-BE49-F238E27FC236}">
                <a16:creationId xmlns:a16="http://schemas.microsoft.com/office/drawing/2014/main" id="{86C21B70-E716-D5D5-F7AE-A466660DE50E}"/>
              </a:ext>
            </a:extLst>
          </p:cNvPr>
          <p:cNvSpPr txBox="1"/>
          <p:nvPr/>
        </p:nvSpPr>
        <p:spPr>
          <a:xfrm>
            <a:off x="554095" y="1606036"/>
            <a:ext cx="10447580" cy="646331"/>
          </a:xfrm>
          <a:prstGeom prst="rect">
            <a:avLst/>
          </a:prstGeom>
          <a:noFill/>
        </p:spPr>
        <p:txBody>
          <a:bodyPr wrap="square" lIns="0" rIns="0" rtlCol="0">
            <a:spAutoFit/>
          </a:bodyPr>
          <a:lstStyle/>
          <a:p>
            <a:r>
              <a:rPr lang="en-US" dirty="0">
                <a:solidFill>
                  <a:schemeClr val="tx1">
                    <a:lumMod val="50000"/>
                    <a:lumOff val="50000"/>
                  </a:schemeClr>
                </a:solidFill>
              </a:rPr>
              <a:t>This deck is provided along with a collection of resources to help you host a generative AI themed event that will inform, educate and delight. </a:t>
            </a:r>
          </a:p>
        </p:txBody>
      </p:sp>
      <p:sp>
        <p:nvSpPr>
          <p:cNvPr id="7" name="TextBox 6">
            <a:extLst>
              <a:ext uri="{FF2B5EF4-FFF2-40B4-BE49-F238E27FC236}">
                <a16:creationId xmlns:a16="http://schemas.microsoft.com/office/drawing/2014/main" id="{9BF6BD1D-2655-482D-CF92-1C980D2BFB86}"/>
              </a:ext>
            </a:extLst>
          </p:cNvPr>
          <p:cNvSpPr txBox="1"/>
          <p:nvPr/>
        </p:nvSpPr>
        <p:spPr>
          <a:xfrm>
            <a:off x="567564" y="2535604"/>
            <a:ext cx="10447580" cy="1446550"/>
          </a:xfrm>
          <a:prstGeom prst="rect">
            <a:avLst/>
          </a:prstGeom>
          <a:noFill/>
        </p:spPr>
        <p:txBody>
          <a:bodyPr wrap="square" lIns="0" rIns="0" rtlCol="0">
            <a:spAutoFit/>
          </a:bodyPr>
          <a:lstStyle/>
          <a:p>
            <a:r>
              <a:rPr lang="en-US" dirty="0"/>
              <a:t>Synopsis: </a:t>
            </a:r>
          </a:p>
          <a:p>
            <a:r>
              <a:rPr lang="en-US" sz="1400" dirty="0"/>
              <a:t>Generative AI isn’t going away! In this talk you will discuss the changing role of the AI Engineer, and how we should all aim to learn some AI Engineering skills in 2024.</a:t>
            </a:r>
          </a:p>
          <a:p>
            <a:endParaRPr lang="en-US" sz="1400" dirty="0"/>
          </a:p>
          <a:p>
            <a:r>
              <a:rPr lang="en-US" sz="1400" dirty="0"/>
              <a:t>This presentation will cover many topics including Foundation Models &amp; Model Selection, Prompting Engineering, Retrieval Augmented Generation (RAG), Agents, Tools and Function Calling and Fine-tuning and Continuation training.</a:t>
            </a:r>
            <a:endParaRPr lang="en-US" sz="1200" dirty="0"/>
          </a:p>
        </p:txBody>
      </p:sp>
      <p:sp>
        <p:nvSpPr>
          <p:cNvPr id="9" name="TextBox 8">
            <a:extLst>
              <a:ext uri="{FF2B5EF4-FFF2-40B4-BE49-F238E27FC236}">
                <a16:creationId xmlns:a16="http://schemas.microsoft.com/office/drawing/2014/main" id="{B0A8F884-AA3A-BAA1-C359-19A29D7A8FE5}"/>
              </a:ext>
            </a:extLst>
          </p:cNvPr>
          <p:cNvSpPr txBox="1"/>
          <p:nvPr/>
        </p:nvSpPr>
        <p:spPr>
          <a:xfrm>
            <a:off x="491035" y="4565670"/>
            <a:ext cx="6195848" cy="1200329"/>
          </a:xfrm>
          <a:prstGeom prst="rect">
            <a:avLst/>
          </a:prstGeom>
          <a:noFill/>
        </p:spPr>
        <p:txBody>
          <a:bodyPr wrap="square">
            <a:spAutoFit/>
          </a:bodyPr>
          <a:lstStyle/>
          <a:p>
            <a:r>
              <a:rPr lang="en-US" dirty="0"/>
              <a:t>Level: 200-300</a:t>
            </a:r>
          </a:p>
          <a:p>
            <a:endParaRPr lang="en-US" dirty="0"/>
          </a:p>
          <a:p>
            <a:r>
              <a:rPr lang="en-US" sz="1800" i="1" dirty="0"/>
              <a:t>(*The level can be adjusted by the presenter to meet the needs of the audience.)  </a:t>
            </a:r>
          </a:p>
        </p:txBody>
      </p:sp>
    </p:spTree>
    <p:extLst>
      <p:ext uri="{BB962C8B-B14F-4D97-AF65-F5344CB8AC3E}">
        <p14:creationId xmlns:p14="http://schemas.microsoft.com/office/powerpoint/2010/main" val="11877828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CAEBC-9F38-7A35-04C6-DF09D4BDFF89}"/>
              </a:ext>
            </a:extLst>
          </p:cNvPr>
          <p:cNvSpPr>
            <a:spLocks noGrp="1"/>
          </p:cNvSpPr>
          <p:nvPr>
            <p:ph type="title"/>
          </p:nvPr>
        </p:nvSpPr>
        <p:spPr/>
        <p:txBody>
          <a:bodyPr/>
          <a:lstStyle/>
          <a:p>
            <a:r>
              <a:rPr lang="en-US" dirty="0"/>
              <a:t>Model Selection</a:t>
            </a:r>
          </a:p>
        </p:txBody>
      </p:sp>
      <p:sp>
        <p:nvSpPr>
          <p:cNvPr id="4" name="Slide Number Placeholder 3">
            <a:extLst>
              <a:ext uri="{FF2B5EF4-FFF2-40B4-BE49-F238E27FC236}">
                <a16:creationId xmlns:a16="http://schemas.microsoft.com/office/drawing/2014/main" id="{0C787AF4-4970-F212-5232-CAB877D6930E}"/>
              </a:ext>
            </a:extLst>
          </p:cNvPr>
          <p:cNvSpPr>
            <a:spLocks noGrp="1"/>
          </p:cNvSpPr>
          <p:nvPr>
            <p:ph type="sldNum" sz="quarter" idx="13"/>
          </p:nvPr>
        </p:nvSpPr>
        <p:spPr/>
        <p:txBody>
          <a:bodyPr/>
          <a:lstStyle/>
          <a:p>
            <a:fld id="{EB4B8DE2-A4E8-46E4-8BBF-D75455EFF32C}" type="slidenum">
              <a:rPr lang="en-US" smtClean="0"/>
              <a:pPr/>
              <a:t>10</a:t>
            </a:fld>
            <a:endParaRPr lang="en-US"/>
          </a:p>
        </p:txBody>
      </p:sp>
      <p:sp>
        <p:nvSpPr>
          <p:cNvPr id="9" name="Oval 8">
            <a:extLst>
              <a:ext uri="{FF2B5EF4-FFF2-40B4-BE49-F238E27FC236}">
                <a16:creationId xmlns:a16="http://schemas.microsoft.com/office/drawing/2014/main" id="{A8335169-8B82-E04F-B856-DAC8BADB754A}"/>
              </a:ext>
            </a:extLst>
          </p:cNvPr>
          <p:cNvSpPr/>
          <p:nvPr/>
        </p:nvSpPr>
        <p:spPr>
          <a:xfrm>
            <a:off x="5203032" y="1549945"/>
            <a:ext cx="1464469" cy="1464469"/>
          </a:xfrm>
          <a:prstGeom prst="ellipse">
            <a:avLst/>
          </a:prstGeom>
          <a:noFill/>
          <a:ln w="635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rgbClr val="252F3E"/>
                </a:solidFill>
              </a:rPr>
              <a:t>Modality</a:t>
            </a:r>
          </a:p>
        </p:txBody>
      </p:sp>
      <p:sp>
        <p:nvSpPr>
          <p:cNvPr id="11" name="Oval 10">
            <a:extLst>
              <a:ext uri="{FF2B5EF4-FFF2-40B4-BE49-F238E27FC236}">
                <a16:creationId xmlns:a16="http://schemas.microsoft.com/office/drawing/2014/main" id="{CA94048E-BE4D-F2F1-39EE-5DA705C2FE41}"/>
              </a:ext>
            </a:extLst>
          </p:cNvPr>
          <p:cNvSpPr/>
          <p:nvPr/>
        </p:nvSpPr>
        <p:spPr>
          <a:xfrm>
            <a:off x="4389843" y="4110801"/>
            <a:ext cx="1464469" cy="1464469"/>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rgbClr val="252F3E"/>
                </a:solidFill>
              </a:rPr>
              <a:t>Cost</a:t>
            </a:r>
          </a:p>
        </p:txBody>
      </p:sp>
      <p:sp>
        <p:nvSpPr>
          <p:cNvPr id="12" name="Oval 11">
            <a:extLst>
              <a:ext uri="{FF2B5EF4-FFF2-40B4-BE49-F238E27FC236}">
                <a16:creationId xmlns:a16="http://schemas.microsoft.com/office/drawing/2014/main" id="{B62F86F8-F0F1-1704-0A10-D61925C9EB40}"/>
              </a:ext>
            </a:extLst>
          </p:cNvPr>
          <p:cNvSpPr/>
          <p:nvPr/>
        </p:nvSpPr>
        <p:spPr>
          <a:xfrm>
            <a:off x="6031707" y="4110800"/>
            <a:ext cx="1464469" cy="1464469"/>
          </a:xfrm>
          <a:prstGeom prst="ellipse">
            <a:avLst/>
          </a:prstGeom>
          <a:noFill/>
          <a:ln w="635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rgbClr val="252F3E"/>
                </a:solidFill>
              </a:rPr>
              <a:t>Speed</a:t>
            </a:r>
          </a:p>
        </p:txBody>
      </p:sp>
      <p:sp>
        <p:nvSpPr>
          <p:cNvPr id="13" name="Oval 12">
            <a:extLst>
              <a:ext uri="{FF2B5EF4-FFF2-40B4-BE49-F238E27FC236}">
                <a16:creationId xmlns:a16="http://schemas.microsoft.com/office/drawing/2014/main" id="{D95259D3-1BA6-7594-B99C-C4F203EEA7F2}"/>
              </a:ext>
            </a:extLst>
          </p:cNvPr>
          <p:cNvSpPr/>
          <p:nvPr/>
        </p:nvSpPr>
        <p:spPr>
          <a:xfrm>
            <a:off x="6506171" y="2579143"/>
            <a:ext cx="1464469" cy="1464469"/>
          </a:xfrm>
          <a:prstGeom prst="ellipse">
            <a:avLst/>
          </a:prstGeom>
          <a:noFill/>
          <a:ln w="635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600" dirty="0">
                <a:solidFill>
                  <a:srgbClr val="252F3E"/>
                </a:solidFill>
              </a:rPr>
              <a:t>Capability</a:t>
            </a:r>
          </a:p>
        </p:txBody>
      </p:sp>
      <p:sp>
        <p:nvSpPr>
          <p:cNvPr id="16" name="Oval 15">
            <a:extLst>
              <a:ext uri="{FF2B5EF4-FFF2-40B4-BE49-F238E27FC236}">
                <a16:creationId xmlns:a16="http://schemas.microsoft.com/office/drawing/2014/main" id="{9C53AE85-B75B-5241-6AA4-657DA1563246}"/>
              </a:ext>
            </a:extLst>
          </p:cNvPr>
          <p:cNvSpPr/>
          <p:nvPr/>
        </p:nvSpPr>
        <p:spPr>
          <a:xfrm>
            <a:off x="3899893" y="2579143"/>
            <a:ext cx="1464469" cy="1464469"/>
          </a:xfrm>
          <a:prstGeom prst="ellipse">
            <a:avLst/>
          </a:prstGeom>
          <a:no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600" dirty="0">
                <a:solidFill>
                  <a:srgbClr val="252F3E"/>
                </a:solidFill>
              </a:rPr>
              <a:t>Hosting</a:t>
            </a:r>
          </a:p>
        </p:txBody>
      </p:sp>
      <p:sp>
        <p:nvSpPr>
          <p:cNvPr id="21" name="TextBox 20">
            <a:extLst>
              <a:ext uri="{FF2B5EF4-FFF2-40B4-BE49-F238E27FC236}">
                <a16:creationId xmlns:a16="http://schemas.microsoft.com/office/drawing/2014/main" id="{3C888D9F-2DE2-4D8B-28AD-57C06C17F96F}"/>
              </a:ext>
            </a:extLst>
          </p:cNvPr>
          <p:cNvSpPr txBox="1"/>
          <p:nvPr/>
        </p:nvSpPr>
        <p:spPr>
          <a:xfrm>
            <a:off x="5799096" y="3168719"/>
            <a:ext cx="272340" cy="1015663"/>
          </a:xfrm>
          <a:prstGeom prst="rect">
            <a:avLst/>
          </a:prstGeom>
          <a:noFill/>
        </p:spPr>
        <p:txBody>
          <a:bodyPr wrap="square" lIns="0" rIns="0" rtlCol="0">
            <a:spAutoFit/>
          </a:bodyPr>
          <a:lstStyle/>
          <a:p>
            <a:pPr algn="l"/>
            <a:r>
              <a:rPr lang="en-US" sz="6000" dirty="0"/>
              <a:t>?</a:t>
            </a:r>
          </a:p>
        </p:txBody>
      </p:sp>
      <p:grpSp>
        <p:nvGrpSpPr>
          <p:cNvPr id="14" name="Group 13">
            <a:extLst>
              <a:ext uri="{FF2B5EF4-FFF2-40B4-BE49-F238E27FC236}">
                <a16:creationId xmlns:a16="http://schemas.microsoft.com/office/drawing/2014/main" id="{70809E53-7E29-1BE5-37F3-9DC6D05D579B}"/>
              </a:ext>
            </a:extLst>
          </p:cNvPr>
          <p:cNvGrpSpPr/>
          <p:nvPr/>
        </p:nvGrpSpPr>
        <p:grpSpPr>
          <a:xfrm>
            <a:off x="2020663" y="1715108"/>
            <a:ext cx="2093697" cy="2428530"/>
            <a:chOff x="2020663" y="1715108"/>
            <a:chExt cx="2093697" cy="2428530"/>
          </a:xfrm>
        </p:grpSpPr>
        <p:sp>
          <p:nvSpPr>
            <p:cNvPr id="3" name="Oval 2">
              <a:extLst>
                <a:ext uri="{FF2B5EF4-FFF2-40B4-BE49-F238E27FC236}">
                  <a16:creationId xmlns:a16="http://schemas.microsoft.com/office/drawing/2014/main" id="{93BBB30C-817B-3E8F-BBC4-086E01F2610E}"/>
                </a:ext>
              </a:extLst>
            </p:cNvPr>
            <p:cNvSpPr/>
            <p:nvPr/>
          </p:nvSpPr>
          <p:spPr>
            <a:xfrm>
              <a:off x="2963230" y="1715108"/>
              <a:ext cx="672939" cy="672939"/>
            </a:xfrm>
            <a:prstGeom prst="ellipse">
              <a:avLst/>
            </a:prstGeom>
            <a:no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API</a:t>
              </a:r>
            </a:p>
          </p:txBody>
        </p:sp>
        <p:sp>
          <p:nvSpPr>
            <p:cNvPr id="5" name="Oval 4">
              <a:extLst>
                <a:ext uri="{FF2B5EF4-FFF2-40B4-BE49-F238E27FC236}">
                  <a16:creationId xmlns:a16="http://schemas.microsoft.com/office/drawing/2014/main" id="{C6D59B5A-04B9-1F29-3A50-7F652DEC970D}"/>
                </a:ext>
              </a:extLst>
            </p:cNvPr>
            <p:cNvSpPr/>
            <p:nvPr/>
          </p:nvSpPr>
          <p:spPr>
            <a:xfrm>
              <a:off x="2020663" y="2153056"/>
              <a:ext cx="1015663" cy="1015663"/>
            </a:xfrm>
            <a:prstGeom prst="ellipse">
              <a:avLst/>
            </a:prstGeom>
            <a:no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Server</a:t>
              </a:r>
            </a:p>
          </p:txBody>
        </p:sp>
        <p:sp>
          <p:nvSpPr>
            <p:cNvPr id="6" name="Oval 5">
              <a:extLst>
                <a:ext uri="{FF2B5EF4-FFF2-40B4-BE49-F238E27FC236}">
                  <a16:creationId xmlns:a16="http://schemas.microsoft.com/office/drawing/2014/main" id="{83E1A3C0-3D3B-0F67-2329-D7A307218813}"/>
                </a:ext>
              </a:extLst>
            </p:cNvPr>
            <p:cNvSpPr/>
            <p:nvPr/>
          </p:nvSpPr>
          <p:spPr>
            <a:xfrm>
              <a:off x="2462903" y="3234926"/>
              <a:ext cx="908712" cy="908712"/>
            </a:xfrm>
            <a:prstGeom prst="ellipse">
              <a:avLst/>
            </a:prstGeom>
            <a:no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Local</a:t>
              </a:r>
            </a:p>
          </p:txBody>
        </p:sp>
        <p:cxnSp>
          <p:nvCxnSpPr>
            <p:cNvPr id="7" name="Straight Connector 6">
              <a:extLst>
                <a:ext uri="{FF2B5EF4-FFF2-40B4-BE49-F238E27FC236}">
                  <a16:creationId xmlns:a16="http://schemas.microsoft.com/office/drawing/2014/main" id="{27B24A51-E8D8-0339-4E37-6FF927684736}"/>
                </a:ext>
              </a:extLst>
            </p:cNvPr>
            <p:cNvCxnSpPr>
              <a:stCxn id="3" idx="5"/>
            </p:cNvCxnSpPr>
            <p:nvPr/>
          </p:nvCxnSpPr>
          <p:spPr>
            <a:xfrm>
              <a:off x="3537619" y="2289497"/>
              <a:ext cx="576741" cy="504113"/>
            </a:xfrm>
            <a:prstGeom prst="line">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A2070E1-8B7B-EEA7-01CB-515202E174C5}"/>
                </a:ext>
              </a:extLst>
            </p:cNvPr>
            <p:cNvCxnSpPr>
              <a:cxnSpLocks/>
            </p:cNvCxnSpPr>
            <p:nvPr/>
          </p:nvCxnSpPr>
          <p:spPr>
            <a:xfrm>
              <a:off x="3036326" y="2793610"/>
              <a:ext cx="910389" cy="228122"/>
            </a:xfrm>
            <a:prstGeom prst="line">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E6C1A1-446E-4628-7F99-200807ACCE00}"/>
                </a:ext>
              </a:extLst>
            </p:cNvPr>
            <p:cNvCxnSpPr>
              <a:cxnSpLocks/>
            </p:cNvCxnSpPr>
            <p:nvPr/>
          </p:nvCxnSpPr>
          <p:spPr>
            <a:xfrm flipV="1">
              <a:off x="3371615" y="3427295"/>
              <a:ext cx="528277" cy="138230"/>
            </a:xfrm>
            <a:prstGeom prst="line">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7A49C9BF-DD4B-1CCB-0FB0-96556009E23C}"/>
              </a:ext>
            </a:extLst>
          </p:cNvPr>
          <p:cNvGrpSpPr/>
          <p:nvPr/>
        </p:nvGrpSpPr>
        <p:grpSpPr>
          <a:xfrm>
            <a:off x="4193655" y="181922"/>
            <a:ext cx="3557756" cy="1775466"/>
            <a:chOff x="4193655" y="181922"/>
            <a:chExt cx="3557756" cy="1775466"/>
          </a:xfrm>
        </p:grpSpPr>
        <p:sp>
          <p:nvSpPr>
            <p:cNvPr id="15" name="Oval 14">
              <a:extLst>
                <a:ext uri="{FF2B5EF4-FFF2-40B4-BE49-F238E27FC236}">
                  <a16:creationId xmlns:a16="http://schemas.microsoft.com/office/drawing/2014/main" id="{F9D6CAE2-2A1E-055A-1A16-E85C0CF25F09}"/>
                </a:ext>
              </a:extLst>
            </p:cNvPr>
            <p:cNvSpPr/>
            <p:nvPr/>
          </p:nvSpPr>
          <p:spPr>
            <a:xfrm>
              <a:off x="4193655" y="955563"/>
              <a:ext cx="770162" cy="770162"/>
            </a:xfrm>
            <a:prstGeom prst="ellipse">
              <a:avLst/>
            </a:prstGeom>
            <a:noFill/>
            <a:ln w="635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Text</a:t>
              </a:r>
            </a:p>
          </p:txBody>
        </p:sp>
        <p:sp>
          <p:nvSpPr>
            <p:cNvPr id="17" name="Oval 16">
              <a:extLst>
                <a:ext uri="{FF2B5EF4-FFF2-40B4-BE49-F238E27FC236}">
                  <a16:creationId xmlns:a16="http://schemas.microsoft.com/office/drawing/2014/main" id="{365339BF-942F-0F5F-5D44-A195FB8EEDCE}"/>
                </a:ext>
              </a:extLst>
            </p:cNvPr>
            <p:cNvSpPr/>
            <p:nvPr/>
          </p:nvSpPr>
          <p:spPr>
            <a:xfrm>
              <a:off x="4831056" y="181922"/>
              <a:ext cx="1029209" cy="1029209"/>
            </a:xfrm>
            <a:prstGeom prst="ellipse">
              <a:avLst/>
            </a:prstGeom>
            <a:noFill/>
            <a:ln w="635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Text &amp; Vision</a:t>
              </a:r>
            </a:p>
          </p:txBody>
        </p:sp>
        <p:sp>
          <p:nvSpPr>
            <p:cNvPr id="18" name="Oval 17">
              <a:extLst>
                <a:ext uri="{FF2B5EF4-FFF2-40B4-BE49-F238E27FC236}">
                  <a16:creationId xmlns:a16="http://schemas.microsoft.com/office/drawing/2014/main" id="{E7CA1698-1B6A-1571-51E4-0A10035CA684}"/>
                </a:ext>
              </a:extLst>
            </p:cNvPr>
            <p:cNvSpPr/>
            <p:nvPr/>
          </p:nvSpPr>
          <p:spPr>
            <a:xfrm>
              <a:off x="5939889" y="370339"/>
              <a:ext cx="708565" cy="708565"/>
            </a:xfrm>
            <a:prstGeom prst="ellipse">
              <a:avLst/>
            </a:prstGeom>
            <a:noFill/>
            <a:ln w="635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Image</a:t>
              </a:r>
            </a:p>
          </p:txBody>
        </p:sp>
        <p:sp>
          <p:nvSpPr>
            <p:cNvPr id="19" name="Oval 18">
              <a:extLst>
                <a:ext uri="{FF2B5EF4-FFF2-40B4-BE49-F238E27FC236}">
                  <a16:creationId xmlns:a16="http://schemas.microsoft.com/office/drawing/2014/main" id="{35CF40B4-10D6-4C1A-052E-16C3106C35AC}"/>
                </a:ext>
              </a:extLst>
            </p:cNvPr>
            <p:cNvSpPr/>
            <p:nvPr/>
          </p:nvSpPr>
          <p:spPr>
            <a:xfrm>
              <a:off x="6679849" y="543123"/>
              <a:ext cx="1071562" cy="1071562"/>
            </a:xfrm>
            <a:prstGeom prst="ellipse">
              <a:avLst/>
            </a:prstGeom>
            <a:noFill/>
            <a:ln w="63500">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Embedding</a:t>
              </a:r>
            </a:p>
          </p:txBody>
        </p:sp>
        <p:cxnSp>
          <p:nvCxnSpPr>
            <p:cNvPr id="20" name="Straight Connector 19">
              <a:extLst>
                <a:ext uri="{FF2B5EF4-FFF2-40B4-BE49-F238E27FC236}">
                  <a16:creationId xmlns:a16="http://schemas.microsoft.com/office/drawing/2014/main" id="{E9C3F771-FBAA-446F-C4B8-E664F25B9B75}"/>
                </a:ext>
              </a:extLst>
            </p:cNvPr>
            <p:cNvCxnSpPr>
              <a:stCxn id="15" idx="5"/>
            </p:cNvCxnSpPr>
            <p:nvPr/>
          </p:nvCxnSpPr>
          <p:spPr>
            <a:xfrm>
              <a:off x="4851029" y="1612937"/>
              <a:ext cx="428202" cy="344451"/>
            </a:xfrm>
            <a:prstGeom prst="line">
              <a:avLst/>
            </a:prstGeom>
            <a:ln w="63500" cap="rnd">
              <a:solidFill>
                <a:schemeClr val="accent5">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9E873-1730-6437-4744-555530E2A4F3}"/>
                </a:ext>
              </a:extLst>
            </p:cNvPr>
            <p:cNvCxnSpPr/>
            <p:nvPr/>
          </p:nvCxnSpPr>
          <p:spPr>
            <a:xfrm>
              <a:off x="5462368" y="1198785"/>
              <a:ext cx="178593" cy="401806"/>
            </a:xfrm>
            <a:prstGeom prst="line">
              <a:avLst/>
            </a:prstGeom>
            <a:ln w="63500" cap="rnd">
              <a:solidFill>
                <a:schemeClr val="accent5">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10295EF-B489-A330-601F-A8BE2650FBAC}"/>
                </a:ext>
              </a:extLst>
            </p:cNvPr>
            <p:cNvCxnSpPr>
              <a:cxnSpLocks/>
            </p:cNvCxnSpPr>
            <p:nvPr/>
          </p:nvCxnSpPr>
          <p:spPr>
            <a:xfrm flipH="1">
              <a:off x="6096000" y="1078904"/>
              <a:ext cx="82677" cy="484454"/>
            </a:xfrm>
            <a:prstGeom prst="line">
              <a:avLst/>
            </a:prstGeom>
            <a:ln w="63500" cap="rnd">
              <a:solidFill>
                <a:schemeClr val="accent5">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636825-D58D-0FCD-CAC6-719064BB78FC}"/>
                </a:ext>
              </a:extLst>
            </p:cNvPr>
            <p:cNvCxnSpPr>
              <a:cxnSpLocks/>
              <a:stCxn id="19" idx="3"/>
            </p:cNvCxnSpPr>
            <p:nvPr/>
          </p:nvCxnSpPr>
          <p:spPr>
            <a:xfrm flipH="1">
              <a:off x="6453034" y="1457758"/>
              <a:ext cx="383742" cy="306654"/>
            </a:xfrm>
            <a:prstGeom prst="line">
              <a:avLst/>
            </a:prstGeom>
            <a:ln w="63500" cap="rnd">
              <a:solidFill>
                <a:schemeClr val="accent5">
                  <a:lumMod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7BD39A7-BA5A-37AD-52DE-07578ADAF8EA}"/>
              </a:ext>
            </a:extLst>
          </p:cNvPr>
          <p:cNvGrpSpPr/>
          <p:nvPr/>
        </p:nvGrpSpPr>
        <p:grpSpPr>
          <a:xfrm>
            <a:off x="7634951" y="1725725"/>
            <a:ext cx="2544935" cy="2747413"/>
            <a:chOff x="7634951" y="1725725"/>
            <a:chExt cx="2544935" cy="2747413"/>
          </a:xfrm>
        </p:grpSpPr>
        <p:sp>
          <p:nvSpPr>
            <p:cNvPr id="30" name="Oval 29">
              <a:extLst>
                <a:ext uri="{FF2B5EF4-FFF2-40B4-BE49-F238E27FC236}">
                  <a16:creationId xmlns:a16="http://schemas.microsoft.com/office/drawing/2014/main" id="{415595D8-5D21-DD50-4394-EF8989AD574D}"/>
                </a:ext>
              </a:extLst>
            </p:cNvPr>
            <p:cNvSpPr/>
            <p:nvPr/>
          </p:nvSpPr>
          <p:spPr>
            <a:xfrm>
              <a:off x="7782708" y="1725725"/>
              <a:ext cx="770162" cy="770162"/>
            </a:xfrm>
            <a:prstGeom prst="ellipse">
              <a:avLst/>
            </a:prstGeom>
            <a:noFill/>
            <a:ln w="635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Tasks</a:t>
              </a:r>
            </a:p>
          </p:txBody>
        </p:sp>
        <p:sp>
          <p:nvSpPr>
            <p:cNvPr id="32" name="Oval 31">
              <a:extLst>
                <a:ext uri="{FF2B5EF4-FFF2-40B4-BE49-F238E27FC236}">
                  <a16:creationId xmlns:a16="http://schemas.microsoft.com/office/drawing/2014/main" id="{E84D1FB7-76E2-1D4D-89B7-55F09B322689}"/>
                </a:ext>
              </a:extLst>
            </p:cNvPr>
            <p:cNvSpPr/>
            <p:nvPr/>
          </p:nvSpPr>
          <p:spPr>
            <a:xfrm>
              <a:off x="8596701" y="2190831"/>
              <a:ext cx="978291" cy="978291"/>
            </a:xfrm>
            <a:prstGeom prst="ellipse">
              <a:avLst/>
            </a:prstGeom>
            <a:noFill/>
            <a:ln w="635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Reasoning</a:t>
              </a:r>
            </a:p>
          </p:txBody>
        </p:sp>
        <p:sp>
          <p:nvSpPr>
            <p:cNvPr id="38" name="Oval 37">
              <a:extLst>
                <a:ext uri="{FF2B5EF4-FFF2-40B4-BE49-F238E27FC236}">
                  <a16:creationId xmlns:a16="http://schemas.microsoft.com/office/drawing/2014/main" id="{F8CD7101-04E0-8054-A386-21B0B62AF214}"/>
                </a:ext>
              </a:extLst>
            </p:cNvPr>
            <p:cNvSpPr/>
            <p:nvPr/>
          </p:nvSpPr>
          <p:spPr>
            <a:xfrm>
              <a:off x="9556508" y="3065501"/>
              <a:ext cx="623378" cy="623378"/>
            </a:xfrm>
            <a:prstGeom prst="ellipse">
              <a:avLst/>
            </a:prstGeom>
            <a:noFill/>
            <a:ln w="635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Chat</a:t>
              </a:r>
            </a:p>
          </p:txBody>
        </p:sp>
        <p:sp>
          <p:nvSpPr>
            <p:cNvPr id="40" name="Oval 39">
              <a:extLst>
                <a:ext uri="{FF2B5EF4-FFF2-40B4-BE49-F238E27FC236}">
                  <a16:creationId xmlns:a16="http://schemas.microsoft.com/office/drawing/2014/main" id="{9EC32C1C-900F-A964-27F5-0FCFD3392339}"/>
                </a:ext>
              </a:extLst>
            </p:cNvPr>
            <p:cNvSpPr/>
            <p:nvPr/>
          </p:nvSpPr>
          <p:spPr>
            <a:xfrm>
              <a:off x="8498917" y="3494847"/>
              <a:ext cx="978291" cy="978291"/>
            </a:xfrm>
            <a:prstGeom prst="ellipse">
              <a:avLst/>
            </a:prstGeom>
            <a:noFill/>
            <a:ln w="635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Customize</a:t>
              </a:r>
            </a:p>
          </p:txBody>
        </p:sp>
        <p:cxnSp>
          <p:nvCxnSpPr>
            <p:cNvPr id="43" name="Straight Connector 42">
              <a:extLst>
                <a:ext uri="{FF2B5EF4-FFF2-40B4-BE49-F238E27FC236}">
                  <a16:creationId xmlns:a16="http://schemas.microsoft.com/office/drawing/2014/main" id="{1E6A3493-2728-4C64-531D-78B6A3B24CC8}"/>
                </a:ext>
              </a:extLst>
            </p:cNvPr>
            <p:cNvCxnSpPr>
              <a:cxnSpLocks/>
              <a:stCxn id="30" idx="3"/>
            </p:cNvCxnSpPr>
            <p:nvPr/>
          </p:nvCxnSpPr>
          <p:spPr>
            <a:xfrm flipH="1">
              <a:off x="7634951" y="2383099"/>
              <a:ext cx="260545" cy="296877"/>
            </a:xfrm>
            <a:prstGeom prst="line">
              <a:avLst/>
            </a:prstGeom>
            <a:ln w="63500"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275196C-B8DA-7B15-7C88-0729EA5B3DD9}"/>
                </a:ext>
              </a:extLst>
            </p:cNvPr>
            <p:cNvCxnSpPr>
              <a:cxnSpLocks/>
            </p:cNvCxnSpPr>
            <p:nvPr/>
          </p:nvCxnSpPr>
          <p:spPr>
            <a:xfrm flipH="1">
              <a:off x="7909657" y="2793610"/>
              <a:ext cx="687044" cy="228122"/>
            </a:xfrm>
            <a:prstGeom prst="line">
              <a:avLst/>
            </a:prstGeom>
            <a:ln w="63500"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64F742-86AF-F95F-5159-4BA6BAEFB50E}"/>
                </a:ext>
              </a:extLst>
            </p:cNvPr>
            <p:cNvCxnSpPr>
              <a:stCxn id="38" idx="2"/>
            </p:cNvCxnSpPr>
            <p:nvPr/>
          </p:nvCxnSpPr>
          <p:spPr>
            <a:xfrm flipH="1" flipV="1">
              <a:off x="7970640" y="3311378"/>
              <a:ext cx="1585868" cy="65812"/>
            </a:xfrm>
            <a:prstGeom prst="line">
              <a:avLst/>
            </a:prstGeom>
            <a:ln w="63500"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B9E94F7-779C-FC56-7B84-E2F4ED7D4D22}"/>
                </a:ext>
              </a:extLst>
            </p:cNvPr>
            <p:cNvCxnSpPr>
              <a:cxnSpLocks/>
            </p:cNvCxnSpPr>
            <p:nvPr/>
          </p:nvCxnSpPr>
          <p:spPr>
            <a:xfrm flipH="1" flipV="1">
              <a:off x="7895496" y="3636323"/>
              <a:ext cx="603421" cy="192727"/>
            </a:xfrm>
            <a:prstGeom prst="line">
              <a:avLst/>
            </a:prstGeom>
            <a:ln w="63500" cap="rnd">
              <a:solidFill>
                <a:schemeClr val="accent2">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E422FBE4-E11F-0B18-E5F2-957013BD599D}"/>
              </a:ext>
            </a:extLst>
          </p:cNvPr>
          <p:cNvGrpSpPr/>
          <p:nvPr/>
        </p:nvGrpSpPr>
        <p:grpSpPr>
          <a:xfrm>
            <a:off x="6904896" y="4842187"/>
            <a:ext cx="1956076" cy="1812438"/>
            <a:chOff x="6904896" y="4842187"/>
            <a:chExt cx="1956076" cy="1812438"/>
          </a:xfrm>
        </p:grpSpPr>
        <p:sp>
          <p:nvSpPr>
            <p:cNvPr id="53" name="Oval 52">
              <a:extLst>
                <a:ext uri="{FF2B5EF4-FFF2-40B4-BE49-F238E27FC236}">
                  <a16:creationId xmlns:a16="http://schemas.microsoft.com/office/drawing/2014/main" id="{1C2C7394-99CB-A487-A4C6-3422206E8730}"/>
                </a:ext>
              </a:extLst>
            </p:cNvPr>
            <p:cNvSpPr/>
            <p:nvPr/>
          </p:nvSpPr>
          <p:spPr>
            <a:xfrm>
              <a:off x="7782708" y="4842187"/>
              <a:ext cx="1078264" cy="1078264"/>
            </a:xfrm>
            <a:prstGeom prst="ellipse">
              <a:avLst/>
            </a:prstGeom>
            <a:noFill/>
            <a:ln w="635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Token/Sec</a:t>
              </a:r>
            </a:p>
          </p:txBody>
        </p:sp>
        <p:sp>
          <p:nvSpPr>
            <p:cNvPr id="54" name="Oval 53">
              <a:extLst>
                <a:ext uri="{FF2B5EF4-FFF2-40B4-BE49-F238E27FC236}">
                  <a16:creationId xmlns:a16="http://schemas.microsoft.com/office/drawing/2014/main" id="{C38F63B3-8B76-C1B3-EA44-45C952D6254C}"/>
                </a:ext>
              </a:extLst>
            </p:cNvPr>
            <p:cNvSpPr/>
            <p:nvPr/>
          </p:nvSpPr>
          <p:spPr>
            <a:xfrm>
              <a:off x="6904896" y="5664025"/>
              <a:ext cx="990600" cy="990600"/>
            </a:xfrm>
            <a:prstGeom prst="ellipse">
              <a:avLst/>
            </a:prstGeom>
            <a:noFill/>
            <a:ln w="635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Streaming</a:t>
              </a:r>
            </a:p>
          </p:txBody>
        </p:sp>
        <p:cxnSp>
          <p:nvCxnSpPr>
            <p:cNvPr id="56" name="Straight Connector 55">
              <a:extLst>
                <a:ext uri="{FF2B5EF4-FFF2-40B4-BE49-F238E27FC236}">
                  <a16:creationId xmlns:a16="http://schemas.microsoft.com/office/drawing/2014/main" id="{7EF73023-D4A1-E877-F44E-BF5DD779E413}"/>
                </a:ext>
              </a:extLst>
            </p:cNvPr>
            <p:cNvCxnSpPr>
              <a:cxnSpLocks/>
            </p:cNvCxnSpPr>
            <p:nvPr/>
          </p:nvCxnSpPr>
          <p:spPr>
            <a:xfrm>
              <a:off x="7464425" y="5056749"/>
              <a:ext cx="342900" cy="140428"/>
            </a:xfrm>
            <a:prstGeom prst="line">
              <a:avLst/>
            </a:prstGeom>
            <a:ln w="63500" cap="rnd">
              <a:solidFill>
                <a:schemeClr val="accent6">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9D2C13-135B-43BA-3000-717A6D331F13}"/>
                </a:ext>
              </a:extLst>
            </p:cNvPr>
            <p:cNvCxnSpPr>
              <a:cxnSpLocks/>
            </p:cNvCxnSpPr>
            <p:nvPr/>
          </p:nvCxnSpPr>
          <p:spPr>
            <a:xfrm>
              <a:off x="7058025" y="5511844"/>
              <a:ext cx="98425" cy="212681"/>
            </a:xfrm>
            <a:prstGeom prst="line">
              <a:avLst/>
            </a:prstGeom>
            <a:ln w="63500" cap="rnd">
              <a:solidFill>
                <a:schemeClr val="accent6">
                  <a:lumMod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88F49B34-31CB-8683-F3D2-29A7C4028988}"/>
              </a:ext>
            </a:extLst>
          </p:cNvPr>
          <p:cNvGrpSpPr/>
          <p:nvPr/>
        </p:nvGrpSpPr>
        <p:grpSpPr>
          <a:xfrm>
            <a:off x="3016836" y="4333258"/>
            <a:ext cx="1587474" cy="2082304"/>
            <a:chOff x="3016836" y="4333258"/>
            <a:chExt cx="1587474" cy="2082304"/>
          </a:xfrm>
        </p:grpSpPr>
        <p:sp>
          <p:nvSpPr>
            <p:cNvPr id="64" name="Oval 63">
              <a:extLst>
                <a:ext uri="{FF2B5EF4-FFF2-40B4-BE49-F238E27FC236}">
                  <a16:creationId xmlns:a16="http://schemas.microsoft.com/office/drawing/2014/main" id="{6181276D-4B43-FCA5-C91C-F9779F0D74FB}"/>
                </a:ext>
              </a:extLst>
            </p:cNvPr>
            <p:cNvSpPr/>
            <p:nvPr/>
          </p:nvSpPr>
          <p:spPr>
            <a:xfrm>
              <a:off x="3016836" y="4333258"/>
              <a:ext cx="1131509" cy="1131509"/>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Cost/Token</a:t>
              </a:r>
            </a:p>
          </p:txBody>
        </p:sp>
        <p:sp>
          <p:nvSpPr>
            <p:cNvPr id="66" name="Oval 65">
              <a:extLst>
                <a:ext uri="{FF2B5EF4-FFF2-40B4-BE49-F238E27FC236}">
                  <a16:creationId xmlns:a16="http://schemas.microsoft.com/office/drawing/2014/main" id="{B7DF87B9-4B08-DC2E-779B-BE684CA4D4E9}"/>
                </a:ext>
              </a:extLst>
            </p:cNvPr>
            <p:cNvSpPr/>
            <p:nvPr/>
          </p:nvSpPr>
          <p:spPr>
            <a:xfrm>
              <a:off x="3729620" y="5646082"/>
              <a:ext cx="769480" cy="769480"/>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dirty="0">
                  <a:solidFill>
                    <a:srgbClr val="252F3E"/>
                  </a:solidFill>
                </a:rPr>
                <a:t>Infra</a:t>
              </a:r>
            </a:p>
          </p:txBody>
        </p:sp>
        <p:cxnSp>
          <p:nvCxnSpPr>
            <p:cNvPr id="70" name="Straight Connector 69">
              <a:extLst>
                <a:ext uri="{FF2B5EF4-FFF2-40B4-BE49-F238E27FC236}">
                  <a16:creationId xmlns:a16="http://schemas.microsoft.com/office/drawing/2014/main" id="{1BA00623-C4FE-94FE-37C5-C91E5E5E3103}"/>
                </a:ext>
              </a:extLst>
            </p:cNvPr>
            <p:cNvCxnSpPr>
              <a:cxnSpLocks/>
              <a:stCxn id="64" idx="6"/>
            </p:cNvCxnSpPr>
            <p:nvPr/>
          </p:nvCxnSpPr>
          <p:spPr>
            <a:xfrm flipV="1">
              <a:off x="4148345" y="4843036"/>
              <a:ext cx="241498" cy="55977"/>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283958-2939-C173-5E57-B41D58B29026}"/>
                </a:ext>
              </a:extLst>
            </p:cNvPr>
            <p:cNvCxnSpPr>
              <a:cxnSpLocks/>
              <a:endCxn id="66" idx="7"/>
            </p:cNvCxnSpPr>
            <p:nvPr/>
          </p:nvCxnSpPr>
          <p:spPr>
            <a:xfrm flipH="1">
              <a:off x="4386412" y="5360803"/>
              <a:ext cx="217898" cy="397967"/>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274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righ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left)">
                                      <p:cBhvr>
                                        <p:cTn id="43" dur="5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wipe(right)">
                                      <p:cBhvr>
                                        <p:cTn id="4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070D-E06E-9AA9-E3DE-15413CDE850D}"/>
              </a:ext>
            </a:extLst>
          </p:cNvPr>
          <p:cNvSpPr>
            <a:spLocks noGrp="1"/>
          </p:cNvSpPr>
          <p:nvPr>
            <p:ph type="title"/>
          </p:nvPr>
        </p:nvSpPr>
        <p:spPr>
          <a:xfrm>
            <a:off x="419100" y="2707821"/>
            <a:ext cx="6591300" cy="1442355"/>
          </a:xfrm>
        </p:spPr>
        <p:txBody>
          <a:bodyPr/>
          <a:lstStyle/>
          <a:p>
            <a:r>
              <a:rPr lang="en-US" dirty="0"/>
              <a:t>Prompt Engineering</a:t>
            </a:r>
          </a:p>
        </p:txBody>
      </p:sp>
      <p:sp>
        <p:nvSpPr>
          <p:cNvPr id="3" name="Slide Number Placeholder 2">
            <a:extLst>
              <a:ext uri="{FF2B5EF4-FFF2-40B4-BE49-F238E27FC236}">
                <a16:creationId xmlns:a16="http://schemas.microsoft.com/office/drawing/2014/main" id="{4D5CDDD4-0B00-3D6B-BEF3-80FB9888C52B}"/>
              </a:ext>
            </a:extLst>
          </p:cNvPr>
          <p:cNvSpPr>
            <a:spLocks noGrp="1"/>
          </p:cNvSpPr>
          <p:nvPr>
            <p:ph type="sldNum" sz="quarter" idx="4"/>
          </p:nvPr>
        </p:nvSpPr>
        <p:spPr/>
        <p:txBody>
          <a:bodyPr/>
          <a:lstStyle/>
          <a:p>
            <a:fld id="{DC503246-BBCE-4F0A-BCDC-08FC4C52637D}" type="slidenum">
              <a:rPr lang="en-US" smtClean="0"/>
              <a:pPr/>
              <a:t>11</a:t>
            </a:fld>
            <a:endParaRPr lang="en-US"/>
          </a:p>
        </p:txBody>
      </p:sp>
    </p:spTree>
    <p:extLst>
      <p:ext uri="{BB962C8B-B14F-4D97-AF65-F5344CB8AC3E}">
        <p14:creationId xmlns:p14="http://schemas.microsoft.com/office/powerpoint/2010/main" val="10167129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a:extLst>
              <a:ext uri="{FF2B5EF4-FFF2-40B4-BE49-F238E27FC236}">
                <a16:creationId xmlns:a16="http://schemas.microsoft.com/office/drawing/2014/main" id="{0A4BCF91-41A1-3C77-AA06-CC9C664AA835}"/>
              </a:ext>
            </a:extLst>
          </p:cNvPr>
          <p:cNvSpPr/>
          <p:nvPr/>
        </p:nvSpPr>
        <p:spPr>
          <a:xfrm>
            <a:off x="8398720" y="2427245"/>
            <a:ext cx="1873156" cy="187315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3" name="Oval 52">
            <a:extLst>
              <a:ext uri="{FF2B5EF4-FFF2-40B4-BE49-F238E27FC236}">
                <a16:creationId xmlns:a16="http://schemas.microsoft.com/office/drawing/2014/main" id="{5501E9D4-046F-CA2D-6B76-486E4D45533C}"/>
              </a:ext>
            </a:extLst>
          </p:cNvPr>
          <p:cNvSpPr/>
          <p:nvPr/>
        </p:nvSpPr>
        <p:spPr>
          <a:xfrm>
            <a:off x="6125712" y="2427245"/>
            <a:ext cx="1873156" cy="187315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2" name="Oval 51">
            <a:extLst>
              <a:ext uri="{FF2B5EF4-FFF2-40B4-BE49-F238E27FC236}">
                <a16:creationId xmlns:a16="http://schemas.microsoft.com/office/drawing/2014/main" id="{E8159457-C429-50DB-5E48-B4F5FCA97A1D}"/>
              </a:ext>
            </a:extLst>
          </p:cNvPr>
          <p:cNvSpPr/>
          <p:nvPr/>
        </p:nvSpPr>
        <p:spPr>
          <a:xfrm>
            <a:off x="3877216" y="2427245"/>
            <a:ext cx="1873156" cy="187315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Oval 2">
            <a:extLst>
              <a:ext uri="{FF2B5EF4-FFF2-40B4-BE49-F238E27FC236}">
                <a16:creationId xmlns:a16="http://schemas.microsoft.com/office/drawing/2014/main" id="{5F71A766-45F3-1878-3405-5CB32CE5652F}"/>
              </a:ext>
            </a:extLst>
          </p:cNvPr>
          <p:cNvSpPr/>
          <p:nvPr/>
        </p:nvSpPr>
        <p:spPr>
          <a:xfrm>
            <a:off x="1613598" y="2408001"/>
            <a:ext cx="1873156" cy="187315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73855BC9-6E3C-2926-D435-0B64FA490C07}"/>
              </a:ext>
            </a:extLst>
          </p:cNvPr>
          <p:cNvSpPr>
            <a:spLocks noGrp="1"/>
          </p:cNvSpPr>
          <p:nvPr>
            <p:ph type="title"/>
          </p:nvPr>
        </p:nvSpPr>
        <p:spPr/>
        <p:txBody>
          <a:bodyPr/>
          <a:lstStyle/>
          <a:p>
            <a:r>
              <a:rPr lang="en-US" dirty="0"/>
              <a:t>Prompt Engineering</a:t>
            </a:r>
          </a:p>
        </p:txBody>
      </p:sp>
      <p:sp>
        <p:nvSpPr>
          <p:cNvPr id="4" name="Slide Number Placeholder 3">
            <a:extLst>
              <a:ext uri="{FF2B5EF4-FFF2-40B4-BE49-F238E27FC236}">
                <a16:creationId xmlns:a16="http://schemas.microsoft.com/office/drawing/2014/main" id="{7F63F49F-7329-B7C1-4DAA-879D7EE2A8BE}"/>
              </a:ext>
            </a:extLst>
          </p:cNvPr>
          <p:cNvSpPr>
            <a:spLocks noGrp="1"/>
          </p:cNvSpPr>
          <p:nvPr>
            <p:ph type="sldNum" sz="quarter" idx="13"/>
          </p:nvPr>
        </p:nvSpPr>
        <p:spPr/>
        <p:txBody>
          <a:bodyPr/>
          <a:lstStyle/>
          <a:p>
            <a:fld id="{EB4B8DE2-A4E8-46E4-8BBF-D75455EFF32C}" type="slidenum">
              <a:rPr lang="en-US" smtClean="0"/>
              <a:pPr/>
              <a:t>12</a:t>
            </a:fld>
            <a:endParaRPr lang="en-US"/>
          </a:p>
        </p:txBody>
      </p:sp>
      <p:sp>
        <p:nvSpPr>
          <p:cNvPr id="5" name="TextBox 4">
            <a:extLst>
              <a:ext uri="{FF2B5EF4-FFF2-40B4-BE49-F238E27FC236}">
                <a16:creationId xmlns:a16="http://schemas.microsoft.com/office/drawing/2014/main" id="{899BE2D9-0EF3-83D1-A4FD-9ED4DE4F46B7}"/>
              </a:ext>
            </a:extLst>
          </p:cNvPr>
          <p:cNvSpPr txBox="1"/>
          <p:nvPr/>
        </p:nvSpPr>
        <p:spPr>
          <a:xfrm>
            <a:off x="10300800" y="5644038"/>
            <a:ext cx="828753" cy="369332"/>
          </a:xfrm>
          <a:prstGeom prst="rect">
            <a:avLst/>
          </a:prstGeom>
          <a:noFill/>
        </p:spPr>
        <p:txBody>
          <a:bodyPr wrap="none" lIns="0" rIns="0" rtlCol="0">
            <a:spAutoFit/>
          </a:bodyPr>
          <a:lstStyle/>
          <a:p>
            <a:pPr algn="l"/>
            <a:r>
              <a:rPr lang="en-US" dirty="0">
                <a:latin typeface="Amazon Ember Display" panose="020F0603020204020204" pitchFamily="34" charset="0"/>
              </a:rPr>
              <a:t>More …</a:t>
            </a:r>
          </a:p>
        </p:txBody>
      </p:sp>
      <p:grpSp>
        <p:nvGrpSpPr>
          <p:cNvPr id="6" name="Group 5">
            <a:extLst>
              <a:ext uri="{FF2B5EF4-FFF2-40B4-BE49-F238E27FC236}">
                <a16:creationId xmlns:a16="http://schemas.microsoft.com/office/drawing/2014/main" id="{B3F29BFC-8645-9E48-A14E-C379A77BAB77}"/>
              </a:ext>
            </a:extLst>
          </p:cNvPr>
          <p:cNvGrpSpPr/>
          <p:nvPr/>
        </p:nvGrpSpPr>
        <p:grpSpPr>
          <a:xfrm>
            <a:off x="1031608" y="2956935"/>
            <a:ext cx="3045282" cy="2109280"/>
            <a:chOff x="1031608" y="2956935"/>
            <a:chExt cx="3045282" cy="2109280"/>
          </a:xfrm>
        </p:grpSpPr>
        <p:sp>
          <p:nvSpPr>
            <p:cNvPr id="7" name="TextBox 6">
              <a:extLst>
                <a:ext uri="{FF2B5EF4-FFF2-40B4-BE49-F238E27FC236}">
                  <a16:creationId xmlns:a16="http://schemas.microsoft.com/office/drawing/2014/main" id="{62C29238-364E-5F3B-25DD-778FFC0B5F2E}"/>
                </a:ext>
              </a:extLst>
            </p:cNvPr>
            <p:cNvSpPr txBox="1"/>
            <p:nvPr/>
          </p:nvSpPr>
          <p:spPr>
            <a:xfrm>
              <a:off x="1031608" y="4696883"/>
              <a:ext cx="3045282" cy="369332"/>
            </a:xfrm>
            <a:prstGeom prst="rect">
              <a:avLst/>
            </a:prstGeom>
            <a:noFill/>
          </p:spPr>
          <p:txBody>
            <a:bodyPr wrap="square">
              <a:spAutoFit/>
            </a:bodyPr>
            <a:lstStyle/>
            <a:p>
              <a:pPr algn="ctr"/>
              <a:r>
                <a:rPr lang="en-US" dirty="0">
                  <a:solidFill>
                    <a:srgbClr val="252F3E"/>
                  </a:solidFill>
                  <a:latin typeface="Amazon Ember Display" panose="020F0603020204020204" pitchFamily="34" charset="0"/>
                </a:rPr>
                <a:t>Text generation</a:t>
              </a:r>
            </a:p>
          </p:txBody>
        </p:sp>
        <p:grpSp>
          <p:nvGrpSpPr>
            <p:cNvPr id="8" name="Group 7">
              <a:extLst>
                <a:ext uri="{FF2B5EF4-FFF2-40B4-BE49-F238E27FC236}">
                  <a16:creationId xmlns:a16="http://schemas.microsoft.com/office/drawing/2014/main" id="{D5AA3228-1A06-2E17-F78C-3E0D24752537}"/>
                </a:ext>
              </a:extLst>
            </p:cNvPr>
            <p:cNvGrpSpPr/>
            <p:nvPr/>
          </p:nvGrpSpPr>
          <p:grpSpPr>
            <a:xfrm>
              <a:off x="1959242" y="2956935"/>
              <a:ext cx="1190016" cy="879835"/>
              <a:chOff x="1412872" y="2990747"/>
              <a:chExt cx="1190016" cy="879835"/>
            </a:xfrm>
          </p:grpSpPr>
          <p:grpSp>
            <p:nvGrpSpPr>
              <p:cNvPr id="9" name="Group 8">
                <a:extLst>
                  <a:ext uri="{FF2B5EF4-FFF2-40B4-BE49-F238E27FC236}">
                    <a16:creationId xmlns:a16="http://schemas.microsoft.com/office/drawing/2014/main" id="{48810B14-FC6A-2F79-94F6-4A1BEAAB8C52}"/>
                  </a:ext>
                </a:extLst>
              </p:cNvPr>
              <p:cNvGrpSpPr/>
              <p:nvPr/>
            </p:nvGrpSpPr>
            <p:grpSpPr>
              <a:xfrm>
                <a:off x="1412872" y="2990747"/>
                <a:ext cx="1190016" cy="876506"/>
                <a:chOff x="1340286" y="3035661"/>
                <a:chExt cx="1878904" cy="1218357"/>
              </a:xfrm>
              <a:solidFill>
                <a:srgbClr val="9FFCEA"/>
              </a:solidFill>
            </p:grpSpPr>
            <p:sp>
              <p:nvSpPr>
                <p:cNvPr id="12" name="Rectangle 11">
                  <a:extLst>
                    <a:ext uri="{FF2B5EF4-FFF2-40B4-BE49-F238E27FC236}">
                      <a16:creationId xmlns:a16="http://schemas.microsoft.com/office/drawing/2014/main" id="{91564696-55F4-2F7F-C571-5751B42074AD}"/>
                    </a:ext>
                  </a:extLst>
                </p:cNvPr>
                <p:cNvSpPr/>
                <p:nvPr/>
              </p:nvSpPr>
              <p:spPr>
                <a:xfrm>
                  <a:off x="1340286" y="3035661"/>
                  <a:ext cx="1878904" cy="125261"/>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sp>
              <p:nvSpPr>
                <p:cNvPr id="13" name="Rectangle 12">
                  <a:extLst>
                    <a:ext uri="{FF2B5EF4-FFF2-40B4-BE49-F238E27FC236}">
                      <a16:creationId xmlns:a16="http://schemas.microsoft.com/office/drawing/2014/main" id="{2DD15BCD-BA01-8E00-68D1-B2EB4EB3D17D}"/>
                    </a:ext>
                  </a:extLst>
                </p:cNvPr>
                <p:cNvSpPr/>
                <p:nvPr/>
              </p:nvSpPr>
              <p:spPr>
                <a:xfrm>
                  <a:off x="1340286" y="3242446"/>
                  <a:ext cx="1878904" cy="125261"/>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sp>
              <p:nvSpPr>
                <p:cNvPr id="14" name="Rectangle 13">
                  <a:extLst>
                    <a:ext uri="{FF2B5EF4-FFF2-40B4-BE49-F238E27FC236}">
                      <a16:creationId xmlns:a16="http://schemas.microsoft.com/office/drawing/2014/main" id="{8BE8EFFB-AC59-717D-E089-6B5161010C72}"/>
                    </a:ext>
                  </a:extLst>
                </p:cNvPr>
                <p:cNvSpPr/>
                <p:nvPr/>
              </p:nvSpPr>
              <p:spPr>
                <a:xfrm>
                  <a:off x="1340286" y="3449231"/>
                  <a:ext cx="1878904" cy="125261"/>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sp>
              <p:nvSpPr>
                <p:cNvPr id="15" name="Rectangle 14">
                  <a:extLst>
                    <a:ext uri="{FF2B5EF4-FFF2-40B4-BE49-F238E27FC236}">
                      <a16:creationId xmlns:a16="http://schemas.microsoft.com/office/drawing/2014/main" id="{F96DA9DD-F201-3C53-2DE8-C6BE2915DFB8}"/>
                    </a:ext>
                  </a:extLst>
                </p:cNvPr>
                <p:cNvSpPr/>
                <p:nvPr/>
              </p:nvSpPr>
              <p:spPr>
                <a:xfrm>
                  <a:off x="1340286" y="3666565"/>
                  <a:ext cx="1878904" cy="125261"/>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sp>
              <p:nvSpPr>
                <p:cNvPr id="16" name="Rectangle 15">
                  <a:extLst>
                    <a:ext uri="{FF2B5EF4-FFF2-40B4-BE49-F238E27FC236}">
                      <a16:creationId xmlns:a16="http://schemas.microsoft.com/office/drawing/2014/main" id="{F03611F9-7934-7B52-605F-7A44B6372AB1}"/>
                    </a:ext>
                  </a:extLst>
                </p:cNvPr>
                <p:cNvSpPr/>
                <p:nvPr/>
              </p:nvSpPr>
              <p:spPr>
                <a:xfrm>
                  <a:off x="1340286" y="3883899"/>
                  <a:ext cx="1878904" cy="125261"/>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sp>
              <p:nvSpPr>
                <p:cNvPr id="17" name="Rectangle 16">
                  <a:extLst>
                    <a:ext uri="{FF2B5EF4-FFF2-40B4-BE49-F238E27FC236}">
                      <a16:creationId xmlns:a16="http://schemas.microsoft.com/office/drawing/2014/main" id="{2C8FE3B7-A617-1A33-2C10-A0F49C8C9498}"/>
                    </a:ext>
                  </a:extLst>
                </p:cNvPr>
                <p:cNvSpPr/>
                <p:nvPr/>
              </p:nvSpPr>
              <p:spPr>
                <a:xfrm>
                  <a:off x="1340286" y="4128757"/>
                  <a:ext cx="554923" cy="125261"/>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grpSp>
          <p:sp>
            <p:nvSpPr>
              <p:cNvPr id="10" name="Rectangle 9">
                <a:extLst>
                  <a:ext uri="{FF2B5EF4-FFF2-40B4-BE49-F238E27FC236}">
                    <a16:creationId xmlns:a16="http://schemas.microsoft.com/office/drawing/2014/main" id="{59C0F3A8-2309-57A4-876C-6EAD33C2477D}"/>
                  </a:ext>
                </a:extLst>
              </p:cNvPr>
              <p:cNvSpPr/>
              <p:nvPr/>
            </p:nvSpPr>
            <p:spPr>
              <a:xfrm>
                <a:off x="1798116" y="3824863"/>
                <a:ext cx="125423" cy="45719"/>
              </a:xfrm>
              <a:prstGeom prst="rect">
                <a:avLst/>
              </a:prstGeom>
              <a:solidFill>
                <a:srgbClr val="9FFCEA"/>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grpSp>
      </p:grpSp>
      <p:grpSp>
        <p:nvGrpSpPr>
          <p:cNvPr id="18" name="Group 17">
            <a:extLst>
              <a:ext uri="{FF2B5EF4-FFF2-40B4-BE49-F238E27FC236}">
                <a16:creationId xmlns:a16="http://schemas.microsoft.com/office/drawing/2014/main" id="{9B856325-F415-6120-8F83-E565DC4E2918}"/>
              </a:ext>
            </a:extLst>
          </p:cNvPr>
          <p:cNvGrpSpPr/>
          <p:nvPr/>
        </p:nvGrpSpPr>
        <p:grpSpPr>
          <a:xfrm>
            <a:off x="3800237" y="2864682"/>
            <a:ext cx="2028721" cy="2475762"/>
            <a:chOff x="3800237" y="2864682"/>
            <a:chExt cx="2028721" cy="2475762"/>
          </a:xfrm>
        </p:grpSpPr>
        <p:sp>
          <p:nvSpPr>
            <p:cNvPr id="19" name="TextBox 18">
              <a:extLst>
                <a:ext uri="{FF2B5EF4-FFF2-40B4-BE49-F238E27FC236}">
                  <a16:creationId xmlns:a16="http://schemas.microsoft.com/office/drawing/2014/main" id="{5F0CE7FE-6EE8-4740-C573-805894F97C3C}"/>
                </a:ext>
              </a:extLst>
            </p:cNvPr>
            <p:cNvSpPr txBox="1"/>
            <p:nvPr/>
          </p:nvSpPr>
          <p:spPr>
            <a:xfrm>
              <a:off x="3800237" y="4694113"/>
              <a:ext cx="2028721" cy="646331"/>
            </a:xfrm>
            <a:prstGeom prst="rect">
              <a:avLst/>
            </a:prstGeom>
            <a:noFill/>
          </p:spPr>
          <p:txBody>
            <a:bodyPr wrap="square">
              <a:spAutoFit/>
            </a:bodyPr>
            <a:lstStyle/>
            <a:p>
              <a:pPr algn="ctr"/>
              <a:r>
                <a:rPr lang="en-US" dirty="0">
                  <a:solidFill>
                    <a:srgbClr val="252F3E"/>
                  </a:solidFill>
                  <a:latin typeface="Amazon Ember Display" panose="020F0603020204020204" pitchFamily="34" charset="0"/>
                </a:rPr>
                <a:t>Text summarization</a:t>
              </a:r>
            </a:p>
          </p:txBody>
        </p:sp>
        <p:grpSp>
          <p:nvGrpSpPr>
            <p:cNvPr id="21" name="Group 20">
              <a:extLst>
                <a:ext uri="{FF2B5EF4-FFF2-40B4-BE49-F238E27FC236}">
                  <a16:creationId xmlns:a16="http://schemas.microsoft.com/office/drawing/2014/main" id="{04EF5D74-E994-AE0D-9E14-0A1CF92B3A1B}"/>
                </a:ext>
              </a:extLst>
            </p:cNvPr>
            <p:cNvGrpSpPr/>
            <p:nvPr/>
          </p:nvGrpSpPr>
          <p:grpSpPr>
            <a:xfrm>
              <a:off x="4219591" y="2864682"/>
              <a:ext cx="1190016" cy="1054582"/>
              <a:chOff x="3905444" y="2945915"/>
              <a:chExt cx="1878904" cy="1500467"/>
            </a:xfrm>
          </p:grpSpPr>
          <p:grpSp>
            <p:nvGrpSpPr>
              <p:cNvPr id="23" name="Group 22">
                <a:extLst>
                  <a:ext uri="{FF2B5EF4-FFF2-40B4-BE49-F238E27FC236}">
                    <a16:creationId xmlns:a16="http://schemas.microsoft.com/office/drawing/2014/main" id="{6CCD07B4-F6D2-AB14-FDC9-9E8B65134694}"/>
                  </a:ext>
                </a:extLst>
              </p:cNvPr>
              <p:cNvGrpSpPr/>
              <p:nvPr/>
            </p:nvGrpSpPr>
            <p:grpSpPr>
              <a:xfrm>
                <a:off x="3905444" y="3434810"/>
                <a:ext cx="1878904" cy="549380"/>
                <a:chOff x="1340286" y="3242446"/>
                <a:chExt cx="1878904" cy="549380"/>
              </a:xfrm>
              <a:solidFill>
                <a:srgbClr val="9FFCEA"/>
              </a:solidFill>
            </p:grpSpPr>
            <p:sp>
              <p:nvSpPr>
                <p:cNvPr id="26" name="Rectangle 25">
                  <a:extLst>
                    <a:ext uri="{FF2B5EF4-FFF2-40B4-BE49-F238E27FC236}">
                      <a16:creationId xmlns:a16="http://schemas.microsoft.com/office/drawing/2014/main" id="{A5964224-8469-8DF2-BFA8-9FAE66E3D5A8}"/>
                    </a:ext>
                  </a:extLst>
                </p:cNvPr>
                <p:cNvSpPr/>
                <p:nvPr/>
              </p:nvSpPr>
              <p:spPr>
                <a:xfrm>
                  <a:off x="1340286" y="3242446"/>
                  <a:ext cx="1878904" cy="125261"/>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sp>
              <p:nvSpPr>
                <p:cNvPr id="27" name="Rectangle 26">
                  <a:extLst>
                    <a:ext uri="{FF2B5EF4-FFF2-40B4-BE49-F238E27FC236}">
                      <a16:creationId xmlns:a16="http://schemas.microsoft.com/office/drawing/2014/main" id="{2564A055-3DE3-500E-7E6A-C5E6C183B1B5}"/>
                    </a:ext>
                  </a:extLst>
                </p:cNvPr>
                <p:cNvSpPr/>
                <p:nvPr/>
              </p:nvSpPr>
              <p:spPr>
                <a:xfrm>
                  <a:off x="1340286" y="3449231"/>
                  <a:ext cx="1878904" cy="125261"/>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sp>
              <p:nvSpPr>
                <p:cNvPr id="28" name="Rectangle 27">
                  <a:extLst>
                    <a:ext uri="{FF2B5EF4-FFF2-40B4-BE49-F238E27FC236}">
                      <a16:creationId xmlns:a16="http://schemas.microsoft.com/office/drawing/2014/main" id="{0BFAD5FE-81EC-BA44-8628-B98487FF3D16}"/>
                    </a:ext>
                  </a:extLst>
                </p:cNvPr>
                <p:cNvSpPr/>
                <p:nvPr/>
              </p:nvSpPr>
              <p:spPr>
                <a:xfrm>
                  <a:off x="1340286" y="3666565"/>
                  <a:ext cx="1878904" cy="125261"/>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grpSp>
          <p:sp>
            <p:nvSpPr>
              <p:cNvPr id="24" name="Triangle 23">
                <a:extLst>
                  <a:ext uri="{FF2B5EF4-FFF2-40B4-BE49-F238E27FC236}">
                    <a16:creationId xmlns:a16="http://schemas.microsoft.com/office/drawing/2014/main" id="{3F451EB0-8600-82F0-4260-25AA6C969A08}"/>
                  </a:ext>
                </a:extLst>
              </p:cNvPr>
              <p:cNvSpPr/>
              <p:nvPr/>
            </p:nvSpPr>
            <p:spPr>
              <a:xfrm>
                <a:off x="4351736" y="4096342"/>
                <a:ext cx="986319" cy="350040"/>
              </a:xfrm>
              <a:prstGeom prst="triangle">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sp>
            <p:nvSpPr>
              <p:cNvPr id="25" name="Triangle 24">
                <a:extLst>
                  <a:ext uri="{FF2B5EF4-FFF2-40B4-BE49-F238E27FC236}">
                    <a16:creationId xmlns:a16="http://schemas.microsoft.com/office/drawing/2014/main" id="{73C4861C-BAAB-1BE7-E29C-6387108DC908}"/>
                  </a:ext>
                </a:extLst>
              </p:cNvPr>
              <p:cNvSpPr/>
              <p:nvPr/>
            </p:nvSpPr>
            <p:spPr>
              <a:xfrm rot="10800000">
                <a:off x="4351735" y="2945915"/>
                <a:ext cx="986319" cy="350040"/>
              </a:xfrm>
              <a:prstGeom prst="triangle">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grpSp>
      </p:grpSp>
      <p:grpSp>
        <p:nvGrpSpPr>
          <p:cNvPr id="29" name="Group 28">
            <a:extLst>
              <a:ext uri="{FF2B5EF4-FFF2-40B4-BE49-F238E27FC236}">
                <a16:creationId xmlns:a16="http://schemas.microsoft.com/office/drawing/2014/main" id="{6100190A-9384-1645-5A3C-A491D5DBF835}"/>
              </a:ext>
            </a:extLst>
          </p:cNvPr>
          <p:cNvGrpSpPr/>
          <p:nvPr/>
        </p:nvGrpSpPr>
        <p:grpSpPr>
          <a:xfrm>
            <a:off x="6047929" y="2827591"/>
            <a:ext cx="2028722" cy="2238113"/>
            <a:chOff x="6047929" y="2827591"/>
            <a:chExt cx="2028722" cy="2238113"/>
          </a:xfrm>
        </p:grpSpPr>
        <p:sp>
          <p:nvSpPr>
            <p:cNvPr id="30" name="TextBox 29">
              <a:extLst>
                <a:ext uri="{FF2B5EF4-FFF2-40B4-BE49-F238E27FC236}">
                  <a16:creationId xmlns:a16="http://schemas.microsoft.com/office/drawing/2014/main" id="{E54A6380-A35B-FD05-F7D4-A5366982E9E1}"/>
                </a:ext>
              </a:extLst>
            </p:cNvPr>
            <p:cNvSpPr txBox="1"/>
            <p:nvPr/>
          </p:nvSpPr>
          <p:spPr>
            <a:xfrm>
              <a:off x="6047929" y="4690000"/>
              <a:ext cx="2028722" cy="375704"/>
            </a:xfrm>
            <a:prstGeom prst="rect">
              <a:avLst/>
            </a:prstGeom>
            <a:noFill/>
          </p:spPr>
          <p:txBody>
            <a:bodyPr wrap="square">
              <a:spAutoFit/>
            </a:bodyPr>
            <a:lstStyle/>
            <a:p>
              <a:pPr algn="ctr"/>
              <a:r>
                <a:rPr lang="en-US" dirty="0">
                  <a:solidFill>
                    <a:srgbClr val="252F3E"/>
                  </a:solidFill>
                  <a:latin typeface="Amazon Ember Display" panose="020F0603020204020204" pitchFamily="34" charset="0"/>
                </a:rPr>
                <a:t>Translation</a:t>
              </a:r>
              <a:endParaRPr lang="en-US" dirty="0">
                <a:solidFill>
                  <a:srgbClr val="252F3E"/>
                </a:solidFill>
              </a:endParaRPr>
            </a:p>
          </p:txBody>
        </p:sp>
        <p:grpSp>
          <p:nvGrpSpPr>
            <p:cNvPr id="31" name="Group 30">
              <a:extLst>
                <a:ext uri="{FF2B5EF4-FFF2-40B4-BE49-F238E27FC236}">
                  <a16:creationId xmlns:a16="http://schemas.microsoft.com/office/drawing/2014/main" id="{4378DF78-ECC9-B649-28BC-C75DE4175652}"/>
                </a:ext>
              </a:extLst>
            </p:cNvPr>
            <p:cNvGrpSpPr/>
            <p:nvPr/>
          </p:nvGrpSpPr>
          <p:grpSpPr>
            <a:xfrm>
              <a:off x="6525871" y="2827591"/>
              <a:ext cx="1182430" cy="1062745"/>
              <a:chOff x="5809015" y="2861403"/>
              <a:chExt cx="1182430" cy="1062745"/>
            </a:xfrm>
          </p:grpSpPr>
          <p:sp>
            <p:nvSpPr>
              <p:cNvPr id="33" name="TextBox 32">
                <a:extLst>
                  <a:ext uri="{FF2B5EF4-FFF2-40B4-BE49-F238E27FC236}">
                    <a16:creationId xmlns:a16="http://schemas.microsoft.com/office/drawing/2014/main" id="{CE8AFAD4-293E-C92A-47BD-B5AB6B7E4B0A}"/>
                  </a:ext>
                </a:extLst>
              </p:cNvPr>
              <p:cNvSpPr txBox="1"/>
              <p:nvPr/>
            </p:nvSpPr>
            <p:spPr>
              <a:xfrm>
                <a:off x="5809015" y="2861403"/>
                <a:ext cx="625171" cy="646331"/>
              </a:xfrm>
              <a:prstGeom prst="rect">
                <a:avLst/>
              </a:prstGeom>
              <a:noFill/>
            </p:spPr>
            <p:txBody>
              <a:bodyPr wrap="none" lIns="0" rIns="0" rtlCol="0">
                <a:spAutoFit/>
              </a:bodyPr>
              <a:lstStyle/>
              <a:p>
                <a:pPr algn="l"/>
                <a:r>
                  <a:rPr lang="en-US" sz="3600" i="1" dirty="0" err="1">
                    <a:solidFill>
                      <a:srgbClr val="252F3E"/>
                    </a:solidFill>
                  </a:rPr>
                  <a:t>oui</a:t>
                </a:r>
                <a:endParaRPr lang="en-US" sz="3600" i="1" dirty="0">
                  <a:solidFill>
                    <a:srgbClr val="252F3E"/>
                  </a:solidFill>
                </a:endParaRPr>
              </a:p>
            </p:txBody>
          </p:sp>
          <p:sp>
            <p:nvSpPr>
              <p:cNvPr id="34" name="TextBox 33">
                <a:extLst>
                  <a:ext uri="{FF2B5EF4-FFF2-40B4-BE49-F238E27FC236}">
                    <a16:creationId xmlns:a16="http://schemas.microsoft.com/office/drawing/2014/main" id="{9F116C45-5698-7248-CD23-4F02D8117770}"/>
                  </a:ext>
                </a:extLst>
              </p:cNvPr>
              <p:cNvSpPr txBox="1"/>
              <p:nvPr/>
            </p:nvSpPr>
            <p:spPr>
              <a:xfrm>
                <a:off x="6345434" y="3277817"/>
                <a:ext cx="646011" cy="646331"/>
              </a:xfrm>
              <a:prstGeom prst="rect">
                <a:avLst/>
              </a:prstGeom>
              <a:noFill/>
            </p:spPr>
            <p:txBody>
              <a:bodyPr wrap="none" lIns="0" rIns="0" rtlCol="0">
                <a:spAutoFit/>
              </a:bodyPr>
              <a:lstStyle/>
              <a:p>
                <a:pPr algn="l"/>
                <a:r>
                  <a:rPr lang="en-US" sz="3600" i="1" dirty="0">
                    <a:solidFill>
                      <a:srgbClr val="252F3E"/>
                    </a:solidFill>
                  </a:rPr>
                  <a:t>yes</a:t>
                </a:r>
              </a:p>
            </p:txBody>
          </p:sp>
          <p:cxnSp>
            <p:nvCxnSpPr>
              <p:cNvPr id="35" name="Straight Connector 34">
                <a:extLst>
                  <a:ext uri="{FF2B5EF4-FFF2-40B4-BE49-F238E27FC236}">
                    <a16:creationId xmlns:a16="http://schemas.microsoft.com/office/drawing/2014/main" id="{7A942C3B-8005-7485-616F-1B1EAB0E837F}"/>
                  </a:ext>
                </a:extLst>
              </p:cNvPr>
              <p:cNvCxnSpPr/>
              <p:nvPr/>
            </p:nvCxnSpPr>
            <p:spPr>
              <a:xfrm flipV="1">
                <a:off x="5887389" y="3103288"/>
                <a:ext cx="941407" cy="682683"/>
              </a:xfrm>
              <a:prstGeom prst="line">
                <a:avLst/>
              </a:prstGeom>
              <a:grpFill/>
              <a:ln w="38100" cap="rnd">
                <a:gradFill>
                  <a:gsLst>
                    <a:gs pos="75000">
                      <a:schemeClr val="accent4">
                        <a:lumMod val="60000"/>
                        <a:lumOff val="40000"/>
                      </a:schemeClr>
                    </a:gs>
                    <a:gs pos="61000">
                      <a:schemeClr val="accent3">
                        <a:lumMod val="60000"/>
                        <a:lumOff val="40000"/>
                      </a:schemeClr>
                    </a:gs>
                    <a:gs pos="36000">
                      <a:srgbClr val="0171E4"/>
                    </a:gs>
                    <a:gs pos="98000">
                      <a:schemeClr val="accent6">
                        <a:lumMod val="60000"/>
                        <a:lumOff val="40000"/>
                      </a:schemeClr>
                    </a:gs>
                    <a:gs pos="97000">
                      <a:srgbClr val="B300D9"/>
                    </a:gs>
                    <a:gs pos="87000">
                      <a:schemeClr val="accent4"/>
                    </a:gs>
                  </a:gsLst>
                  <a:lin ang="30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36" name="Group 35">
            <a:extLst>
              <a:ext uri="{FF2B5EF4-FFF2-40B4-BE49-F238E27FC236}">
                <a16:creationId xmlns:a16="http://schemas.microsoft.com/office/drawing/2014/main" id="{1C9B8409-2005-4041-373E-AF0AA60EEDB7}"/>
              </a:ext>
            </a:extLst>
          </p:cNvPr>
          <p:cNvGrpSpPr/>
          <p:nvPr/>
        </p:nvGrpSpPr>
        <p:grpSpPr>
          <a:xfrm>
            <a:off x="8320937" y="2897585"/>
            <a:ext cx="2028723" cy="2436429"/>
            <a:chOff x="8320937" y="2897585"/>
            <a:chExt cx="2028723" cy="2436429"/>
          </a:xfrm>
        </p:grpSpPr>
        <p:sp>
          <p:nvSpPr>
            <p:cNvPr id="37" name="TextBox 36">
              <a:extLst>
                <a:ext uri="{FF2B5EF4-FFF2-40B4-BE49-F238E27FC236}">
                  <a16:creationId xmlns:a16="http://schemas.microsoft.com/office/drawing/2014/main" id="{7AB568D0-0908-0909-666F-ECD95406811F}"/>
                </a:ext>
              </a:extLst>
            </p:cNvPr>
            <p:cNvSpPr txBox="1"/>
            <p:nvPr/>
          </p:nvSpPr>
          <p:spPr>
            <a:xfrm>
              <a:off x="8320937" y="4687683"/>
              <a:ext cx="2028723" cy="646331"/>
            </a:xfrm>
            <a:prstGeom prst="rect">
              <a:avLst/>
            </a:prstGeom>
            <a:noFill/>
          </p:spPr>
          <p:txBody>
            <a:bodyPr wrap="square">
              <a:spAutoFit/>
            </a:bodyPr>
            <a:lstStyle/>
            <a:p>
              <a:pPr algn="ctr"/>
              <a:r>
                <a:rPr lang="en-US" dirty="0">
                  <a:solidFill>
                    <a:srgbClr val="252F3E"/>
                  </a:solidFill>
                  <a:latin typeface="Amazon Ember Display" panose="020F0603020204020204" pitchFamily="34" charset="0"/>
                </a:rPr>
                <a:t>Sentiment </a:t>
              </a:r>
            </a:p>
            <a:p>
              <a:pPr algn="ctr"/>
              <a:r>
                <a:rPr lang="en-US" dirty="0">
                  <a:solidFill>
                    <a:srgbClr val="252F3E"/>
                  </a:solidFill>
                  <a:latin typeface="Amazon Ember Display" panose="020F0603020204020204" pitchFamily="34" charset="0"/>
                </a:rPr>
                <a:t>analysis</a:t>
              </a:r>
            </a:p>
          </p:txBody>
        </p:sp>
        <p:grpSp>
          <p:nvGrpSpPr>
            <p:cNvPr id="38" name="Group 37">
              <a:extLst>
                <a:ext uri="{FF2B5EF4-FFF2-40B4-BE49-F238E27FC236}">
                  <a16:creationId xmlns:a16="http://schemas.microsoft.com/office/drawing/2014/main" id="{0AE19842-AF70-1C21-3A70-D5FA37395A50}"/>
                </a:ext>
              </a:extLst>
            </p:cNvPr>
            <p:cNvGrpSpPr/>
            <p:nvPr/>
          </p:nvGrpSpPr>
          <p:grpSpPr>
            <a:xfrm>
              <a:off x="8742218" y="2897585"/>
              <a:ext cx="1196069" cy="995206"/>
              <a:chOff x="8195848" y="2931397"/>
              <a:chExt cx="1196069" cy="995206"/>
            </a:xfrm>
          </p:grpSpPr>
          <p:grpSp>
            <p:nvGrpSpPr>
              <p:cNvPr id="40" name="Group 39">
                <a:extLst>
                  <a:ext uri="{FF2B5EF4-FFF2-40B4-BE49-F238E27FC236}">
                    <a16:creationId xmlns:a16="http://schemas.microsoft.com/office/drawing/2014/main" id="{4F829312-8FA1-0D2D-85F8-AE70BDC6BCB7}"/>
                  </a:ext>
                </a:extLst>
              </p:cNvPr>
              <p:cNvGrpSpPr/>
              <p:nvPr/>
            </p:nvGrpSpPr>
            <p:grpSpPr>
              <a:xfrm>
                <a:off x="8195848" y="2931397"/>
                <a:ext cx="868474" cy="240788"/>
                <a:chOff x="8195848" y="2931397"/>
                <a:chExt cx="1190016" cy="240788"/>
              </a:xfrm>
            </p:grpSpPr>
            <p:sp>
              <p:nvSpPr>
                <p:cNvPr id="50" name="Rectangle 49">
                  <a:extLst>
                    <a:ext uri="{FF2B5EF4-FFF2-40B4-BE49-F238E27FC236}">
                      <a16:creationId xmlns:a16="http://schemas.microsoft.com/office/drawing/2014/main" id="{2EE0B77D-5EE2-C7F3-E137-B770BBAAB1F7}"/>
                    </a:ext>
                  </a:extLst>
                </p:cNvPr>
                <p:cNvSpPr/>
                <p:nvPr/>
              </p:nvSpPr>
              <p:spPr>
                <a:xfrm>
                  <a:off x="8195848" y="2931397"/>
                  <a:ext cx="1190016" cy="88038"/>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sp>
              <p:nvSpPr>
                <p:cNvPr id="51" name="Rectangle 50">
                  <a:extLst>
                    <a:ext uri="{FF2B5EF4-FFF2-40B4-BE49-F238E27FC236}">
                      <a16:creationId xmlns:a16="http://schemas.microsoft.com/office/drawing/2014/main" id="{FE1B470A-999D-93EA-B0BD-8B81BF6BC597}"/>
                    </a:ext>
                  </a:extLst>
                </p:cNvPr>
                <p:cNvSpPr/>
                <p:nvPr/>
              </p:nvSpPr>
              <p:spPr>
                <a:xfrm>
                  <a:off x="8195848" y="3084147"/>
                  <a:ext cx="1190016" cy="88038"/>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grpSp>
          <p:sp>
            <p:nvSpPr>
              <p:cNvPr id="41" name="Oval 40">
                <a:extLst>
                  <a:ext uri="{FF2B5EF4-FFF2-40B4-BE49-F238E27FC236}">
                    <a16:creationId xmlns:a16="http://schemas.microsoft.com/office/drawing/2014/main" id="{2C6F9D09-D620-73A3-174F-8A20E0E4D0FD}"/>
                  </a:ext>
                </a:extLst>
              </p:cNvPr>
              <p:cNvSpPr/>
              <p:nvPr/>
            </p:nvSpPr>
            <p:spPr>
              <a:xfrm>
                <a:off x="9151129" y="2931397"/>
                <a:ext cx="240788" cy="240788"/>
              </a:xfrm>
              <a:prstGeom prst="ellipse">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grpSp>
            <p:nvGrpSpPr>
              <p:cNvPr id="42" name="Group 41">
                <a:extLst>
                  <a:ext uri="{FF2B5EF4-FFF2-40B4-BE49-F238E27FC236}">
                    <a16:creationId xmlns:a16="http://schemas.microsoft.com/office/drawing/2014/main" id="{B8E0A500-8220-052E-38C0-7F653133684B}"/>
                  </a:ext>
                </a:extLst>
              </p:cNvPr>
              <p:cNvGrpSpPr/>
              <p:nvPr/>
            </p:nvGrpSpPr>
            <p:grpSpPr>
              <a:xfrm>
                <a:off x="8195848" y="3308606"/>
                <a:ext cx="868474" cy="240788"/>
                <a:chOff x="8195848" y="2873522"/>
                <a:chExt cx="1190016" cy="240788"/>
              </a:xfrm>
            </p:grpSpPr>
            <p:sp>
              <p:nvSpPr>
                <p:cNvPr id="48" name="Rectangle 47">
                  <a:extLst>
                    <a:ext uri="{FF2B5EF4-FFF2-40B4-BE49-F238E27FC236}">
                      <a16:creationId xmlns:a16="http://schemas.microsoft.com/office/drawing/2014/main" id="{D75C99BD-0138-5FAF-704D-50F615B05E62}"/>
                    </a:ext>
                  </a:extLst>
                </p:cNvPr>
                <p:cNvSpPr/>
                <p:nvPr/>
              </p:nvSpPr>
              <p:spPr>
                <a:xfrm>
                  <a:off x="8195848" y="2873522"/>
                  <a:ext cx="1190016" cy="88038"/>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sp>
              <p:nvSpPr>
                <p:cNvPr id="49" name="Rectangle 48">
                  <a:extLst>
                    <a:ext uri="{FF2B5EF4-FFF2-40B4-BE49-F238E27FC236}">
                      <a16:creationId xmlns:a16="http://schemas.microsoft.com/office/drawing/2014/main" id="{CCFCE0EE-1ECE-D79B-146A-E77969B0A5F3}"/>
                    </a:ext>
                  </a:extLst>
                </p:cNvPr>
                <p:cNvSpPr/>
                <p:nvPr/>
              </p:nvSpPr>
              <p:spPr>
                <a:xfrm>
                  <a:off x="8195848" y="3026272"/>
                  <a:ext cx="1190016" cy="88038"/>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grpSp>
          <p:sp>
            <p:nvSpPr>
              <p:cNvPr id="43" name="Oval 42">
                <a:extLst>
                  <a:ext uri="{FF2B5EF4-FFF2-40B4-BE49-F238E27FC236}">
                    <a16:creationId xmlns:a16="http://schemas.microsoft.com/office/drawing/2014/main" id="{1EE40E7F-0E69-1BC0-6929-D3D67B283D42}"/>
                  </a:ext>
                </a:extLst>
              </p:cNvPr>
              <p:cNvSpPr/>
              <p:nvPr/>
            </p:nvSpPr>
            <p:spPr>
              <a:xfrm>
                <a:off x="9151129" y="3308606"/>
                <a:ext cx="240788" cy="240788"/>
              </a:xfrm>
              <a:prstGeom prst="ellipse">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grpSp>
            <p:nvGrpSpPr>
              <p:cNvPr id="44" name="Group 43">
                <a:extLst>
                  <a:ext uri="{FF2B5EF4-FFF2-40B4-BE49-F238E27FC236}">
                    <a16:creationId xmlns:a16="http://schemas.microsoft.com/office/drawing/2014/main" id="{53A13580-96C2-60CE-F055-1D5C0FCDC46C}"/>
                  </a:ext>
                </a:extLst>
              </p:cNvPr>
              <p:cNvGrpSpPr/>
              <p:nvPr/>
            </p:nvGrpSpPr>
            <p:grpSpPr>
              <a:xfrm>
                <a:off x="8195848" y="3685815"/>
                <a:ext cx="868474" cy="240788"/>
                <a:chOff x="8195848" y="2815647"/>
                <a:chExt cx="1190016" cy="240788"/>
              </a:xfrm>
            </p:grpSpPr>
            <p:sp>
              <p:nvSpPr>
                <p:cNvPr id="46" name="Rectangle 45">
                  <a:extLst>
                    <a:ext uri="{FF2B5EF4-FFF2-40B4-BE49-F238E27FC236}">
                      <a16:creationId xmlns:a16="http://schemas.microsoft.com/office/drawing/2014/main" id="{4F822ACE-01E4-6929-B5AE-9170C5BB02D0}"/>
                    </a:ext>
                  </a:extLst>
                </p:cNvPr>
                <p:cNvSpPr/>
                <p:nvPr/>
              </p:nvSpPr>
              <p:spPr>
                <a:xfrm>
                  <a:off x="8195848" y="2815647"/>
                  <a:ext cx="1190016" cy="88038"/>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sp>
              <p:nvSpPr>
                <p:cNvPr id="47" name="Rectangle 46">
                  <a:extLst>
                    <a:ext uri="{FF2B5EF4-FFF2-40B4-BE49-F238E27FC236}">
                      <a16:creationId xmlns:a16="http://schemas.microsoft.com/office/drawing/2014/main" id="{AC245E3A-BB9D-DE43-396F-B45775AD80B4}"/>
                    </a:ext>
                  </a:extLst>
                </p:cNvPr>
                <p:cNvSpPr/>
                <p:nvPr/>
              </p:nvSpPr>
              <p:spPr>
                <a:xfrm>
                  <a:off x="8195848" y="2968397"/>
                  <a:ext cx="1190016" cy="88038"/>
                </a:xfrm>
                <a:prstGeom prst="rect">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grpSp>
          <p:sp>
            <p:nvSpPr>
              <p:cNvPr id="45" name="Oval 44">
                <a:extLst>
                  <a:ext uri="{FF2B5EF4-FFF2-40B4-BE49-F238E27FC236}">
                    <a16:creationId xmlns:a16="http://schemas.microsoft.com/office/drawing/2014/main" id="{F0A64C38-3B64-EC4B-95DF-42E2F6E09153}"/>
                  </a:ext>
                </a:extLst>
              </p:cNvPr>
              <p:cNvSpPr/>
              <p:nvPr/>
            </p:nvSpPr>
            <p:spPr>
              <a:xfrm>
                <a:off x="9151129" y="3685815"/>
                <a:ext cx="240788" cy="240788"/>
              </a:xfrm>
              <a:prstGeom prst="ellipse">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rgbClr val="252F3E"/>
                  </a:solidFill>
                </a:endParaRPr>
              </a:p>
            </p:txBody>
          </p:sp>
        </p:grpSp>
      </p:grpSp>
    </p:spTree>
    <p:extLst>
      <p:ext uri="{BB962C8B-B14F-4D97-AF65-F5344CB8AC3E}">
        <p14:creationId xmlns:p14="http://schemas.microsoft.com/office/powerpoint/2010/main" val="253602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5BC9-6E3C-2926-D435-0B64FA490C07}"/>
              </a:ext>
            </a:extLst>
          </p:cNvPr>
          <p:cNvSpPr>
            <a:spLocks noGrp="1"/>
          </p:cNvSpPr>
          <p:nvPr>
            <p:ph type="title"/>
          </p:nvPr>
        </p:nvSpPr>
        <p:spPr/>
        <p:txBody>
          <a:bodyPr/>
          <a:lstStyle/>
          <a:p>
            <a:r>
              <a:rPr lang="en-US" dirty="0"/>
              <a:t>Prompt Engineering</a:t>
            </a:r>
          </a:p>
        </p:txBody>
      </p:sp>
      <p:sp>
        <p:nvSpPr>
          <p:cNvPr id="4" name="Slide Number Placeholder 3">
            <a:extLst>
              <a:ext uri="{FF2B5EF4-FFF2-40B4-BE49-F238E27FC236}">
                <a16:creationId xmlns:a16="http://schemas.microsoft.com/office/drawing/2014/main" id="{7F63F49F-7329-B7C1-4DAA-879D7EE2A8BE}"/>
              </a:ext>
            </a:extLst>
          </p:cNvPr>
          <p:cNvSpPr>
            <a:spLocks noGrp="1"/>
          </p:cNvSpPr>
          <p:nvPr>
            <p:ph type="sldNum" sz="quarter" idx="13"/>
          </p:nvPr>
        </p:nvSpPr>
        <p:spPr/>
        <p:txBody>
          <a:bodyPr/>
          <a:lstStyle/>
          <a:p>
            <a:fld id="{EB4B8DE2-A4E8-46E4-8BBF-D75455EFF32C}" type="slidenum">
              <a:rPr lang="en-US" smtClean="0"/>
              <a:pPr/>
              <a:t>13</a:t>
            </a:fld>
            <a:endParaRPr lang="en-US"/>
          </a:p>
        </p:txBody>
      </p:sp>
      <p:grpSp>
        <p:nvGrpSpPr>
          <p:cNvPr id="6" name="Group 5">
            <a:extLst>
              <a:ext uri="{FF2B5EF4-FFF2-40B4-BE49-F238E27FC236}">
                <a16:creationId xmlns:a16="http://schemas.microsoft.com/office/drawing/2014/main" id="{C44B7843-2664-FB22-EB66-F41AB35CC5C7}"/>
              </a:ext>
            </a:extLst>
          </p:cNvPr>
          <p:cNvGrpSpPr/>
          <p:nvPr/>
        </p:nvGrpSpPr>
        <p:grpSpPr>
          <a:xfrm>
            <a:off x="2447689" y="2281563"/>
            <a:ext cx="8620514" cy="2749038"/>
            <a:chOff x="2792096" y="1649147"/>
            <a:chExt cx="8620514" cy="2749038"/>
          </a:xfrm>
        </p:grpSpPr>
        <p:sp>
          <p:nvSpPr>
            <p:cNvPr id="7" name="TextBox 6">
              <a:extLst>
                <a:ext uri="{FF2B5EF4-FFF2-40B4-BE49-F238E27FC236}">
                  <a16:creationId xmlns:a16="http://schemas.microsoft.com/office/drawing/2014/main" id="{8A9A6830-132F-0F73-2D71-47C8D5608D2F}"/>
                </a:ext>
              </a:extLst>
            </p:cNvPr>
            <p:cNvSpPr txBox="1"/>
            <p:nvPr/>
          </p:nvSpPr>
          <p:spPr>
            <a:xfrm>
              <a:off x="3517720" y="2228361"/>
              <a:ext cx="7894890" cy="1200329"/>
            </a:xfrm>
            <a:prstGeom prst="rect">
              <a:avLst/>
            </a:prstGeom>
            <a:noFill/>
          </p:spPr>
          <p:txBody>
            <a:bodyPr wrap="square" lIns="0" rIns="0" rtlCol="0">
              <a:spAutoFit/>
            </a:bodyPr>
            <a:lstStyle/>
            <a:p>
              <a:r>
                <a:rPr lang="en-AU" b="0" dirty="0">
                  <a:solidFill>
                    <a:srgbClr val="D4D4D4"/>
                  </a:solidFill>
                  <a:effectLst/>
                  <a:latin typeface="Menlo" panose="020B0609030804020204" pitchFamily="49" charset="0"/>
                </a:rPr>
                <a:t>Summarise the text between the &lt;text&gt;&lt;/text&gt; XML tags:</a:t>
              </a:r>
            </a:p>
            <a:p>
              <a:r>
                <a:rPr lang="en-AU" b="0" dirty="0">
                  <a:solidFill>
                    <a:srgbClr val="808080"/>
                  </a:solidFill>
                  <a:effectLst/>
                  <a:latin typeface="Menlo" panose="020B0609030804020204" pitchFamily="49" charset="0"/>
                </a:rPr>
                <a:t>&lt;</a:t>
              </a:r>
              <a:r>
                <a:rPr lang="en-AU" b="0" dirty="0">
                  <a:solidFill>
                    <a:srgbClr val="569CD6"/>
                  </a:solidFill>
                  <a:effectLst/>
                  <a:latin typeface="Menlo" panose="020B0609030804020204" pitchFamily="49" charset="0"/>
                </a:rPr>
                <a:t>text</a:t>
              </a:r>
              <a:r>
                <a:rPr lang="en-AU" b="0" dirty="0">
                  <a:solidFill>
                    <a:srgbClr val="808080"/>
                  </a:solidFill>
                  <a:effectLst/>
                  <a:latin typeface="Menlo" panose="020B0609030804020204" pitchFamily="49" charset="0"/>
                </a:rPr>
                <a:t>&gt;</a:t>
              </a:r>
            </a:p>
            <a:p>
              <a:r>
                <a:rPr lang="en-AU" dirty="0">
                  <a:latin typeface="Menlo" panose="020B0609030804020204" pitchFamily="49" charset="0"/>
                </a:rPr>
                <a:t>The 2024 letter to shareholders is…</a:t>
              </a:r>
              <a:endParaRPr lang="en-AU" b="0" dirty="0">
                <a:effectLst/>
                <a:latin typeface="Menlo" panose="020B0609030804020204" pitchFamily="49" charset="0"/>
              </a:endParaRPr>
            </a:p>
            <a:p>
              <a:r>
                <a:rPr lang="en-AU" b="0" dirty="0">
                  <a:solidFill>
                    <a:srgbClr val="808080"/>
                  </a:solidFill>
                  <a:effectLst/>
                  <a:latin typeface="Menlo" panose="020B0609030804020204" pitchFamily="49" charset="0"/>
                </a:rPr>
                <a:t>&lt;/</a:t>
              </a:r>
              <a:r>
                <a:rPr lang="en-AU" b="0" dirty="0">
                  <a:solidFill>
                    <a:srgbClr val="569CD6"/>
                  </a:solidFill>
                  <a:effectLst/>
                  <a:latin typeface="Menlo" panose="020B0609030804020204" pitchFamily="49" charset="0"/>
                </a:rPr>
                <a:t>text</a:t>
              </a:r>
              <a:r>
                <a:rPr lang="en-AU" b="0" dirty="0">
                  <a:solidFill>
                    <a:srgbClr val="808080"/>
                  </a:solidFill>
                  <a:effectLst/>
                  <a:latin typeface="Menlo" panose="020B0609030804020204" pitchFamily="49" charset="0"/>
                </a:rPr>
                <a:t>&gt;</a:t>
              </a:r>
              <a:endParaRPr lang="en-AU"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3A0359E6-3301-5C3E-753E-9A899A5181ED}"/>
                </a:ext>
              </a:extLst>
            </p:cNvPr>
            <p:cNvSpPr txBox="1"/>
            <p:nvPr/>
          </p:nvSpPr>
          <p:spPr>
            <a:xfrm>
              <a:off x="2792096" y="1649147"/>
              <a:ext cx="1064394" cy="1569660"/>
            </a:xfrm>
            <a:prstGeom prst="rect">
              <a:avLst/>
            </a:prstGeom>
            <a:noFill/>
          </p:spPr>
          <p:txBody>
            <a:bodyPr wrap="square">
              <a:spAutoFit/>
            </a:bodyPr>
            <a:lstStyle/>
            <a:p>
              <a:r>
                <a:rPr lang="en-US" sz="9600" dirty="0">
                  <a:latin typeface="Times New Roman" panose="02020603050405020304" pitchFamily="18" charset="0"/>
                  <a:cs typeface="Times New Roman" panose="02020603050405020304" pitchFamily="18" charset="0"/>
                </a:rPr>
                <a:t>“</a:t>
              </a:r>
              <a:endParaRPr lang="en-US" dirty="0"/>
            </a:p>
          </p:txBody>
        </p:sp>
        <p:sp>
          <p:nvSpPr>
            <p:cNvPr id="9" name="TextBox 8">
              <a:extLst>
                <a:ext uri="{FF2B5EF4-FFF2-40B4-BE49-F238E27FC236}">
                  <a16:creationId xmlns:a16="http://schemas.microsoft.com/office/drawing/2014/main" id="{9E6812AD-405B-E82D-87BD-0695AF2F09EA}"/>
                </a:ext>
              </a:extLst>
            </p:cNvPr>
            <p:cNvSpPr txBox="1"/>
            <p:nvPr/>
          </p:nvSpPr>
          <p:spPr>
            <a:xfrm>
              <a:off x="9088609" y="2828525"/>
              <a:ext cx="861392" cy="1569660"/>
            </a:xfrm>
            <a:prstGeom prst="rect">
              <a:avLst/>
            </a:prstGeom>
            <a:noFill/>
          </p:spPr>
          <p:txBody>
            <a:bodyPr wrap="square">
              <a:spAutoFit/>
            </a:bodyPr>
            <a:lstStyle/>
            <a:p>
              <a:r>
                <a:rPr lang="en-US" sz="9600" dirty="0">
                  <a:latin typeface="Times New Roman" panose="02020603050405020304" pitchFamily="18" charset="0"/>
                  <a:cs typeface="Times New Roman" panose="02020603050405020304" pitchFamily="18" charset="0"/>
                </a:rPr>
                <a:t>”</a:t>
              </a:r>
              <a:endParaRPr lang="en-US" dirty="0"/>
            </a:p>
          </p:txBody>
        </p:sp>
      </p:grpSp>
      <p:grpSp>
        <p:nvGrpSpPr>
          <p:cNvPr id="13" name="Group 12">
            <a:extLst>
              <a:ext uri="{FF2B5EF4-FFF2-40B4-BE49-F238E27FC236}">
                <a16:creationId xmlns:a16="http://schemas.microsoft.com/office/drawing/2014/main" id="{139DA43E-27FB-F81F-B68C-F873156F6FB2}"/>
              </a:ext>
            </a:extLst>
          </p:cNvPr>
          <p:cNvGrpSpPr/>
          <p:nvPr/>
        </p:nvGrpSpPr>
        <p:grpSpPr>
          <a:xfrm>
            <a:off x="2625520" y="3537518"/>
            <a:ext cx="5538997" cy="1596905"/>
            <a:chOff x="4472852" y="3447593"/>
            <a:chExt cx="5538997" cy="1596905"/>
          </a:xfrm>
        </p:grpSpPr>
        <p:sp>
          <p:nvSpPr>
            <p:cNvPr id="11" name="TextBox 10">
              <a:extLst>
                <a:ext uri="{FF2B5EF4-FFF2-40B4-BE49-F238E27FC236}">
                  <a16:creationId xmlns:a16="http://schemas.microsoft.com/office/drawing/2014/main" id="{33F70081-987D-CFE4-6D2D-CFB0F0B593D8}"/>
                </a:ext>
              </a:extLst>
            </p:cNvPr>
            <p:cNvSpPr txBox="1"/>
            <p:nvPr/>
          </p:nvSpPr>
          <p:spPr>
            <a:xfrm>
              <a:off x="4472852" y="4336612"/>
              <a:ext cx="4456348" cy="707886"/>
            </a:xfrm>
            <a:prstGeom prst="rect">
              <a:avLst/>
            </a:prstGeom>
            <a:noFill/>
          </p:spPr>
          <p:txBody>
            <a:bodyPr wrap="none" lIns="0" rIns="0" rtlCol="0">
              <a:spAutoFit/>
            </a:bodyPr>
            <a:lstStyle/>
            <a:p>
              <a:pPr algn="l"/>
              <a:r>
                <a:rPr lang="en-US" sz="4000" dirty="0">
                  <a:solidFill>
                    <a:schemeClr val="accent4"/>
                  </a:solidFill>
                  <a:latin typeface="Bradley Hand" pitchFamily="2" charset="77"/>
                </a:rPr>
                <a:t>In context learning </a:t>
              </a:r>
            </a:p>
          </p:txBody>
        </p:sp>
        <p:sp>
          <p:nvSpPr>
            <p:cNvPr id="12" name="Arc 11">
              <a:extLst>
                <a:ext uri="{FF2B5EF4-FFF2-40B4-BE49-F238E27FC236}">
                  <a16:creationId xmlns:a16="http://schemas.microsoft.com/office/drawing/2014/main" id="{C54ED4C5-6A8F-8699-DDF0-BE8CB374D798}"/>
                </a:ext>
              </a:extLst>
            </p:cNvPr>
            <p:cNvSpPr/>
            <p:nvPr/>
          </p:nvSpPr>
          <p:spPr>
            <a:xfrm>
              <a:off x="7268649" y="3447593"/>
              <a:ext cx="2743200" cy="1261241"/>
            </a:xfrm>
            <a:prstGeom prst="arc">
              <a:avLst>
                <a:gd name="adj1" fmla="val 20503211"/>
                <a:gd name="adj2" fmla="val 3316262"/>
              </a:avLst>
            </a:prstGeom>
            <a:ln w="73025" cap="rnd">
              <a:solidFill>
                <a:schemeClr val="accent4"/>
              </a:solidFill>
              <a:round/>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404557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5BC9-6E3C-2926-D435-0B64FA490C07}"/>
              </a:ext>
            </a:extLst>
          </p:cNvPr>
          <p:cNvSpPr>
            <a:spLocks noGrp="1"/>
          </p:cNvSpPr>
          <p:nvPr>
            <p:ph type="title"/>
          </p:nvPr>
        </p:nvSpPr>
        <p:spPr/>
        <p:txBody>
          <a:bodyPr/>
          <a:lstStyle/>
          <a:p>
            <a:r>
              <a:rPr lang="en-US" dirty="0"/>
              <a:t>Prompt Engineering</a:t>
            </a:r>
          </a:p>
        </p:txBody>
      </p:sp>
      <p:sp>
        <p:nvSpPr>
          <p:cNvPr id="4" name="Slide Number Placeholder 3">
            <a:extLst>
              <a:ext uri="{FF2B5EF4-FFF2-40B4-BE49-F238E27FC236}">
                <a16:creationId xmlns:a16="http://schemas.microsoft.com/office/drawing/2014/main" id="{7F63F49F-7329-B7C1-4DAA-879D7EE2A8BE}"/>
              </a:ext>
            </a:extLst>
          </p:cNvPr>
          <p:cNvSpPr>
            <a:spLocks noGrp="1"/>
          </p:cNvSpPr>
          <p:nvPr>
            <p:ph type="sldNum" sz="quarter" idx="13"/>
          </p:nvPr>
        </p:nvSpPr>
        <p:spPr/>
        <p:txBody>
          <a:bodyPr/>
          <a:lstStyle/>
          <a:p>
            <a:fld id="{EB4B8DE2-A4E8-46E4-8BBF-D75455EFF32C}" type="slidenum">
              <a:rPr lang="en-US" smtClean="0"/>
              <a:pPr/>
              <a:t>14</a:t>
            </a:fld>
            <a:endParaRPr lang="en-US"/>
          </a:p>
        </p:txBody>
      </p:sp>
      <p:sp>
        <p:nvSpPr>
          <p:cNvPr id="52" name="TextBox 51">
            <a:extLst>
              <a:ext uri="{FF2B5EF4-FFF2-40B4-BE49-F238E27FC236}">
                <a16:creationId xmlns:a16="http://schemas.microsoft.com/office/drawing/2014/main" id="{81023307-67BB-102D-271E-3DC70D11FC8B}"/>
              </a:ext>
            </a:extLst>
          </p:cNvPr>
          <p:cNvSpPr txBox="1"/>
          <p:nvPr/>
        </p:nvSpPr>
        <p:spPr>
          <a:xfrm>
            <a:off x="2846960" y="3518163"/>
            <a:ext cx="6498078" cy="1754326"/>
          </a:xfrm>
          <a:prstGeom prst="rect">
            <a:avLst/>
          </a:prstGeom>
          <a:noFill/>
        </p:spPr>
        <p:txBody>
          <a:bodyPr wrap="square" lIns="0" rIns="0" rtlCol="0">
            <a:spAutoFit/>
          </a:bodyPr>
          <a:lstStyle/>
          <a:p>
            <a:pPr algn="l"/>
            <a:r>
              <a:rPr lang="en-US" dirty="0">
                <a:latin typeface="Andale Mono" panose="020B0509000000000004" pitchFamily="49" charset="0"/>
              </a:rPr>
              <a:t>You are a classifying agent that filters user inputs into categories. Your job is to sort these inputs before they are passed along to our function calling agent. The purpose of our function calling agent is to call functions in order to answer user's questions.</a:t>
            </a:r>
          </a:p>
        </p:txBody>
      </p:sp>
      <p:grpSp>
        <p:nvGrpSpPr>
          <p:cNvPr id="58" name="Group 57">
            <a:extLst>
              <a:ext uri="{FF2B5EF4-FFF2-40B4-BE49-F238E27FC236}">
                <a16:creationId xmlns:a16="http://schemas.microsoft.com/office/drawing/2014/main" id="{2E0D8BBC-BEF1-A415-A35C-F62047909161}"/>
              </a:ext>
            </a:extLst>
          </p:cNvPr>
          <p:cNvGrpSpPr/>
          <p:nvPr/>
        </p:nvGrpSpPr>
        <p:grpSpPr>
          <a:xfrm>
            <a:off x="2106382" y="1585511"/>
            <a:ext cx="7979235" cy="2076157"/>
            <a:chOff x="2319130" y="1709840"/>
            <a:chExt cx="7979235" cy="2076157"/>
          </a:xfrm>
        </p:grpSpPr>
        <p:sp>
          <p:nvSpPr>
            <p:cNvPr id="3" name="TextBox 2">
              <a:extLst>
                <a:ext uri="{FF2B5EF4-FFF2-40B4-BE49-F238E27FC236}">
                  <a16:creationId xmlns:a16="http://schemas.microsoft.com/office/drawing/2014/main" id="{DB9EEF67-53A6-AAEF-4C5D-9ED839D08948}"/>
                </a:ext>
              </a:extLst>
            </p:cNvPr>
            <p:cNvSpPr txBox="1"/>
            <p:nvPr/>
          </p:nvSpPr>
          <p:spPr>
            <a:xfrm>
              <a:off x="3059709" y="2207931"/>
              <a:ext cx="6498077" cy="646331"/>
            </a:xfrm>
            <a:prstGeom prst="rect">
              <a:avLst/>
            </a:prstGeom>
            <a:noFill/>
          </p:spPr>
          <p:txBody>
            <a:bodyPr wrap="square" lIns="0" rIns="0" rtlCol="0">
              <a:spAutoFit/>
            </a:bodyPr>
            <a:lstStyle/>
            <a:p>
              <a:pPr algn="l"/>
              <a:r>
                <a:rPr lang="en-AU" b="0" i="0" dirty="0">
                  <a:effectLst/>
                  <a:latin typeface="Andale Mono" panose="020B0509000000000004" pitchFamily="49" charset="0"/>
                </a:rPr>
                <a:t>You are a personal assistant. You are friendly, polite and casual. You help with…</a:t>
              </a:r>
              <a:endParaRPr lang="en-US" dirty="0" err="1">
                <a:latin typeface="Andale Mono" panose="020B0509000000000004" pitchFamily="49" charset="0"/>
              </a:endParaRPr>
            </a:p>
          </p:txBody>
        </p:sp>
        <p:sp>
          <p:nvSpPr>
            <p:cNvPr id="55" name="TextBox 54">
              <a:extLst>
                <a:ext uri="{FF2B5EF4-FFF2-40B4-BE49-F238E27FC236}">
                  <a16:creationId xmlns:a16="http://schemas.microsoft.com/office/drawing/2014/main" id="{BE052CF9-5946-752D-2159-E52C4136EC59}"/>
                </a:ext>
              </a:extLst>
            </p:cNvPr>
            <p:cNvSpPr txBox="1"/>
            <p:nvPr/>
          </p:nvSpPr>
          <p:spPr>
            <a:xfrm>
              <a:off x="2319130" y="1709840"/>
              <a:ext cx="1064394" cy="1569660"/>
            </a:xfrm>
            <a:prstGeom prst="rect">
              <a:avLst/>
            </a:prstGeom>
            <a:noFill/>
          </p:spPr>
          <p:txBody>
            <a:bodyPr wrap="square">
              <a:spAutoFit/>
            </a:bodyPr>
            <a:lstStyle/>
            <a:p>
              <a:r>
                <a:rPr lang="en-US" sz="9600" dirty="0">
                  <a:latin typeface="Times New Roman" panose="02020603050405020304" pitchFamily="18" charset="0"/>
                  <a:cs typeface="Times New Roman" panose="02020603050405020304" pitchFamily="18" charset="0"/>
                </a:rPr>
                <a:t>“</a:t>
              </a:r>
              <a:endParaRPr lang="en-US" dirty="0"/>
            </a:p>
          </p:txBody>
        </p:sp>
        <p:sp>
          <p:nvSpPr>
            <p:cNvPr id="57" name="TextBox 56">
              <a:extLst>
                <a:ext uri="{FF2B5EF4-FFF2-40B4-BE49-F238E27FC236}">
                  <a16:creationId xmlns:a16="http://schemas.microsoft.com/office/drawing/2014/main" id="{8F485E57-AB17-ECF1-6D7E-9B6C189DC2C1}"/>
                </a:ext>
              </a:extLst>
            </p:cNvPr>
            <p:cNvSpPr txBox="1"/>
            <p:nvPr/>
          </p:nvSpPr>
          <p:spPr>
            <a:xfrm>
              <a:off x="9436973" y="2216337"/>
              <a:ext cx="861392" cy="1569660"/>
            </a:xfrm>
            <a:prstGeom prst="rect">
              <a:avLst/>
            </a:prstGeom>
            <a:noFill/>
          </p:spPr>
          <p:txBody>
            <a:bodyPr wrap="square">
              <a:spAutoFit/>
            </a:bodyPr>
            <a:lstStyle/>
            <a:p>
              <a:r>
                <a:rPr lang="en-US" sz="9600" dirty="0">
                  <a:latin typeface="Times New Roman" panose="02020603050405020304" pitchFamily="18" charset="0"/>
                  <a:cs typeface="Times New Roman" panose="02020603050405020304" pitchFamily="18" charset="0"/>
                </a:rPr>
                <a:t>”</a:t>
              </a:r>
              <a:endParaRPr lang="en-US" dirty="0"/>
            </a:p>
          </p:txBody>
        </p:sp>
      </p:grpSp>
      <p:sp>
        <p:nvSpPr>
          <p:cNvPr id="59" name="TextBox 58">
            <a:extLst>
              <a:ext uri="{FF2B5EF4-FFF2-40B4-BE49-F238E27FC236}">
                <a16:creationId xmlns:a16="http://schemas.microsoft.com/office/drawing/2014/main" id="{519DE5D9-4B2E-BB7B-0954-9049525CF4FF}"/>
              </a:ext>
            </a:extLst>
          </p:cNvPr>
          <p:cNvSpPr txBox="1"/>
          <p:nvPr/>
        </p:nvSpPr>
        <p:spPr>
          <a:xfrm>
            <a:off x="2155586" y="3155171"/>
            <a:ext cx="1064394" cy="1569660"/>
          </a:xfrm>
          <a:prstGeom prst="rect">
            <a:avLst/>
          </a:prstGeom>
          <a:noFill/>
        </p:spPr>
        <p:txBody>
          <a:bodyPr wrap="square">
            <a:spAutoFit/>
          </a:bodyPr>
          <a:lstStyle/>
          <a:p>
            <a:r>
              <a:rPr lang="en-US" sz="9600" dirty="0">
                <a:latin typeface="Times New Roman" panose="02020603050405020304" pitchFamily="18" charset="0"/>
                <a:cs typeface="Times New Roman" panose="02020603050405020304" pitchFamily="18" charset="0"/>
              </a:rPr>
              <a:t>“</a:t>
            </a:r>
            <a:endParaRPr lang="en-US" dirty="0"/>
          </a:p>
        </p:txBody>
      </p:sp>
      <p:sp>
        <p:nvSpPr>
          <p:cNvPr id="60" name="TextBox 59">
            <a:extLst>
              <a:ext uri="{FF2B5EF4-FFF2-40B4-BE49-F238E27FC236}">
                <a16:creationId xmlns:a16="http://schemas.microsoft.com/office/drawing/2014/main" id="{C4ADCAF7-0EC1-5336-4D67-DB5A632DCD16}"/>
              </a:ext>
            </a:extLst>
          </p:cNvPr>
          <p:cNvSpPr txBox="1"/>
          <p:nvPr/>
        </p:nvSpPr>
        <p:spPr>
          <a:xfrm>
            <a:off x="9175020" y="4572935"/>
            <a:ext cx="861392" cy="1569660"/>
          </a:xfrm>
          <a:prstGeom prst="rect">
            <a:avLst/>
          </a:prstGeom>
          <a:noFill/>
        </p:spPr>
        <p:txBody>
          <a:bodyPr wrap="square">
            <a:spAutoFit/>
          </a:bodyPr>
          <a:lstStyle/>
          <a:p>
            <a:r>
              <a:rPr lang="en-US" sz="9600" dirty="0">
                <a:latin typeface="Times New Roman" panose="02020603050405020304" pitchFamily="18" charset="0"/>
                <a:cs typeface="Times New Roman" panose="02020603050405020304" pitchFamily="18" charset="0"/>
              </a:rPr>
              <a:t>”</a:t>
            </a:r>
            <a:endParaRPr lang="en-US" dirty="0"/>
          </a:p>
        </p:txBody>
      </p:sp>
    </p:spTree>
    <p:extLst>
      <p:ext uri="{BB962C8B-B14F-4D97-AF65-F5344CB8AC3E}">
        <p14:creationId xmlns:p14="http://schemas.microsoft.com/office/powerpoint/2010/main" val="205850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5BC9-6E3C-2926-D435-0B64FA490C07}"/>
              </a:ext>
            </a:extLst>
          </p:cNvPr>
          <p:cNvSpPr>
            <a:spLocks noGrp="1"/>
          </p:cNvSpPr>
          <p:nvPr>
            <p:ph type="title"/>
          </p:nvPr>
        </p:nvSpPr>
        <p:spPr/>
        <p:txBody>
          <a:bodyPr/>
          <a:lstStyle/>
          <a:p>
            <a:r>
              <a:rPr lang="en-US" dirty="0"/>
              <a:t>Prompt Engineering</a:t>
            </a:r>
          </a:p>
        </p:txBody>
      </p:sp>
      <p:sp>
        <p:nvSpPr>
          <p:cNvPr id="4" name="Slide Number Placeholder 3">
            <a:extLst>
              <a:ext uri="{FF2B5EF4-FFF2-40B4-BE49-F238E27FC236}">
                <a16:creationId xmlns:a16="http://schemas.microsoft.com/office/drawing/2014/main" id="{7F63F49F-7329-B7C1-4DAA-879D7EE2A8BE}"/>
              </a:ext>
            </a:extLst>
          </p:cNvPr>
          <p:cNvSpPr>
            <a:spLocks noGrp="1"/>
          </p:cNvSpPr>
          <p:nvPr>
            <p:ph type="sldNum" sz="quarter" idx="13"/>
          </p:nvPr>
        </p:nvSpPr>
        <p:spPr/>
        <p:txBody>
          <a:bodyPr/>
          <a:lstStyle/>
          <a:p>
            <a:fld id="{EB4B8DE2-A4E8-46E4-8BBF-D75455EFF32C}" type="slidenum">
              <a:rPr lang="en-US" smtClean="0"/>
              <a:pPr/>
              <a:t>15</a:t>
            </a:fld>
            <a:endParaRPr lang="en-US"/>
          </a:p>
        </p:txBody>
      </p:sp>
      <p:grpSp>
        <p:nvGrpSpPr>
          <p:cNvPr id="6" name="Group 5">
            <a:extLst>
              <a:ext uri="{FF2B5EF4-FFF2-40B4-BE49-F238E27FC236}">
                <a16:creationId xmlns:a16="http://schemas.microsoft.com/office/drawing/2014/main" id="{C44B7843-2664-FB22-EB66-F41AB35CC5C7}"/>
              </a:ext>
            </a:extLst>
          </p:cNvPr>
          <p:cNvGrpSpPr/>
          <p:nvPr/>
        </p:nvGrpSpPr>
        <p:grpSpPr>
          <a:xfrm>
            <a:off x="2365320" y="2208411"/>
            <a:ext cx="7537559" cy="3139320"/>
            <a:chOff x="2792096" y="1649147"/>
            <a:chExt cx="8620514" cy="3139320"/>
          </a:xfrm>
        </p:grpSpPr>
        <p:sp>
          <p:nvSpPr>
            <p:cNvPr id="7" name="TextBox 6">
              <a:extLst>
                <a:ext uri="{FF2B5EF4-FFF2-40B4-BE49-F238E27FC236}">
                  <a16:creationId xmlns:a16="http://schemas.microsoft.com/office/drawing/2014/main" id="{8A9A6830-132F-0F73-2D71-47C8D5608D2F}"/>
                </a:ext>
              </a:extLst>
            </p:cNvPr>
            <p:cNvSpPr txBox="1"/>
            <p:nvPr/>
          </p:nvSpPr>
          <p:spPr>
            <a:xfrm>
              <a:off x="3517720" y="2228361"/>
              <a:ext cx="7894890" cy="1477328"/>
            </a:xfrm>
            <a:prstGeom prst="rect">
              <a:avLst/>
            </a:prstGeom>
            <a:noFill/>
          </p:spPr>
          <p:txBody>
            <a:bodyPr wrap="square" lIns="0" rIns="0" rtlCol="0">
              <a:spAutoFit/>
            </a:bodyPr>
            <a:lstStyle/>
            <a:p>
              <a:r>
                <a:rPr lang="en-AU" b="0" dirty="0">
                  <a:solidFill>
                    <a:srgbClr val="D4D4D4"/>
                  </a:solidFill>
                  <a:effectLst/>
                  <a:latin typeface="Menlo" panose="020B0609030804020204" pitchFamily="49" charset="0"/>
                </a:rPr>
                <a:t>The user input is between the &lt;question&gt;&lt;/question&gt; XML tags: </a:t>
              </a:r>
            </a:p>
            <a:p>
              <a:r>
                <a:rPr lang="en-AU" b="0" dirty="0">
                  <a:solidFill>
                    <a:srgbClr val="808080"/>
                  </a:solidFill>
                  <a:effectLst/>
                  <a:latin typeface="Menlo" panose="020B0609030804020204" pitchFamily="49" charset="0"/>
                </a:rPr>
                <a:t>&lt;</a:t>
              </a:r>
              <a:r>
                <a:rPr lang="en-AU" b="0" dirty="0">
                  <a:solidFill>
                    <a:srgbClr val="569CD6"/>
                  </a:solidFill>
                  <a:effectLst/>
                  <a:latin typeface="Menlo" panose="020B0609030804020204" pitchFamily="49" charset="0"/>
                </a:rPr>
                <a:t>question</a:t>
              </a:r>
              <a:r>
                <a:rPr lang="en-AU" b="0" dirty="0">
                  <a:solidFill>
                    <a:srgbClr val="808080"/>
                  </a:solidFill>
                  <a:effectLst/>
                  <a:latin typeface="Menlo" panose="020B0609030804020204" pitchFamily="49" charset="0"/>
                </a:rPr>
                <a:t>&gt;</a:t>
              </a:r>
            </a:p>
            <a:p>
              <a:r>
                <a:rPr lang="en-AU" b="0" dirty="0">
                  <a:effectLst/>
                  <a:latin typeface="Menlo" panose="020B0609030804020204" pitchFamily="49" charset="0"/>
                </a:rPr>
                <a:t>What is the weather in Oslo right now? </a:t>
              </a:r>
            </a:p>
            <a:p>
              <a:r>
                <a:rPr lang="en-AU" b="0" dirty="0">
                  <a:solidFill>
                    <a:srgbClr val="808080"/>
                  </a:solidFill>
                  <a:effectLst/>
                  <a:latin typeface="Menlo" panose="020B0609030804020204" pitchFamily="49" charset="0"/>
                </a:rPr>
                <a:t>&lt;/</a:t>
              </a:r>
              <a:r>
                <a:rPr lang="en-AU" b="0" dirty="0">
                  <a:solidFill>
                    <a:srgbClr val="569CD6"/>
                  </a:solidFill>
                  <a:effectLst/>
                  <a:latin typeface="Menlo" panose="020B0609030804020204" pitchFamily="49" charset="0"/>
                </a:rPr>
                <a:t>question</a:t>
              </a:r>
              <a:r>
                <a:rPr lang="en-AU" b="0" dirty="0">
                  <a:solidFill>
                    <a:srgbClr val="808080"/>
                  </a:solidFill>
                  <a:effectLst/>
                  <a:latin typeface="Menlo" panose="020B0609030804020204" pitchFamily="49" charset="0"/>
                </a:rPr>
                <a:t>&gt;</a:t>
              </a:r>
              <a:endParaRPr lang="en-AU"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3A0359E6-3301-5C3E-753E-9A899A5181ED}"/>
                </a:ext>
              </a:extLst>
            </p:cNvPr>
            <p:cNvSpPr txBox="1"/>
            <p:nvPr/>
          </p:nvSpPr>
          <p:spPr>
            <a:xfrm>
              <a:off x="2792096" y="1649147"/>
              <a:ext cx="1064394" cy="1569660"/>
            </a:xfrm>
            <a:prstGeom prst="rect">
              <a:avLst/>
            </a:prstGeom>
            <a:noFill/>
          </p:spPr>
          <p:txBody>
            <a:bodyPr wrap="square">
              <a:spAutoFit/>
            </a:bodyPr>
            <a:lstStyle/>
            <a:p>
              <a:r>
                <a:rPr lang="en-US" sz="9600" dirty="0">
                  <a:latin typeface="Times New Roman" panose="02020603050405020304" pitchFamily="18" charset="0"/>
                  <a:cs typeface="Times New Roman" panose="02020603050405020304" pitchFamily="18" charset="0"/>
                </a:rPr>
                <a:t>“</a:t>
              </a:r>
              <a:endParaRPr lang="en-US" dirty="0"/>
            </a:p>
          </p:txBody>
        </p:sp>
        <p:sp>
          <p:nvSpPr>
            <p:cNvPr id="9" name="TextBox 8">
              <a:extLst>
                <a:ext uri="{FF2B5EF4-FFF2-40B4-BE49-F238E27FC236}">
                  <a16:creationId xmlns:a16="http://schemas.microsoft.com/office/drawing/2014/main" id="{9E6812AD-405B-E82D-87BD-0695AF2F09EA}"/>
                </a:ext>
              </a:extLst>
            </p:cNvPr>
            <p:cNvSpPr txBox="1"/>
            <p:nvPr/>
          </p:nvSpPr>
          <p:spPr>
            <a:xfrm>
              <a:off x="9534806" y="3218807"/>
              <a:ext cx="861392" cy="1569660"/>
            </a:xfrm>
            <a:prstGeom prst="rect">
              <a:avLst/>
            </a:prstGeom>
            <a:noFill/>
          </p:spPr>
          <p:txBody>
            <a:bodyPr wrap="square">
              <a:spAutoFit/>
            </a:bodyPr>
            <a:lstStyle/>
            <a:p>
              <a:r>
                <a:rPr lang="en-US" sz="9600" dirty="0">
                  <a:latin typeface="Times New Roman" panose="02020603050405020304" pitchFamily="18" charset="0"/>
                  <a:cs typeface="Times New Roman" panose="02020603050405020304" pitchFamily="18" charset="0"/>
                </a:rPr>
                <a:t>”</a:t>
              </a:r>
              <a:endParaRPr lang="en-US" dirty="0"/>
            </a:p>
          </p:txBody>
        </p:sp>
      </p:grpSp>
    </p:spTree>
    <p:extLst>
      <p:ext uri="{BB962C8B-B14F-4D97-AF65-F5344CB8AC3E}">
        <p14:creationId xmlns:p14="http://schemas.microsoft.com/office/powerpoint/2010/main" val="311339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070D-E06E-9AA9-E3DE-15413CDE850D}"/>
              </a:ext>
            </a:extLst>
          </p:cNvPr>
          <p:cNvSpPr>
            <a:spLocks noGrp="1"/>
          </p:cNvSpPr>
          <p:nvPr>
            <p:ph type="title"/>
          </p:nvPr>
        </p:nvSpPr>
        <p:spPr>
          <a:xfrm>
            <a:off x="419100" y="2707821"/>
            <a:ext cx="6384036" cy="1442355"/>
          </a:xfrm>
        </p:spPr>
        <p:txBody>
          <a:bodyPr/>
          <a:lstStyle/>
          <a:p>
            <a:r>
              <a:rPr lang="en-US" dirty="0"/>
              <a:t>Agents, Tools &amp; Function Calling</a:t>
            </a:r>
          </a:p>
        </p:txBody>
      </p:sp>
      <p:sp>
        <p:nvSpPr>
          <p:cNvPr id="3" name="Slide Number Placeholder 2">
            <a:extLst>
              <a:ext uri="{FF2B5EF4-FFF2-40B4-BE49-F238E27FC236}">
                <a16:creationId xmlns:a16="http://schemas.microsoft.com/office/drawing/2014/main" id="{4D5CDDD4-0B00-3D6B-BEF3-80FB9888C52B}"/>
              </a:ext>
            </a:extLst>
          </p:cNvPr>
          <p:cNvSpPr>
            <a:spLocks noGrp="1"/>
          </p:cNvSpPr>
          <p:nvPr>
            <p:ph type="sldNum" sz="quarter" idx="4"/>
          </p:nvPr>
        </p:nvSpPr>
        <p:spPr/>
        <p:txBody>
          <a:bodyPr/>
          <a:lstStyle/>
          <a:p>
            <a:fld id="{DC503246-BBCE-4F0A-BCDC-08FC4C52637D}" type="slidenum">
              <a:rPr lang="en-US" smtClean="0"/>
              <a:pPr/>
              <a:t>16</a:t>
            </a:fld>
            <a:endParaRPr lang="en-US"/>
          </a:p>
        </p:txBody>
      </p:sp>
    </p:spTree>
    <p:extLst>
      <p:ext uri="{BB962C8B-B14F-4D97-AF65-F5344CB8AC3E}">
        <p14:creationId xmlns:p14="http://schemas.microsoft.com/office/powerpoint/2010/main" val="1038559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6999-BAE6-E072-0371-8460C1029E6A}"/>
              </a:ext>
            </a:extLst>
          </p:cNvPr>
          <p:cNvSpPr>
            <a:spLocks noGrp="1"/>
          </p:cNvSpPr>
          <p:nvPr>
            <p:ph type="title"/>
          </p:nvPr>
        </p:nvSpPr>
        <p:spPr/>
        <p:txBody>
          <a:bodyPr/>
          <a:lstStyle/>
          <a:p>
            <a:r>
              <a:rPr lang="en-US" dirty="0"/>
              <a:t>Agents</a:t>
            </a:r>
          </a:p>
        </p:txBody>
      </p:sp>
      <p:sp>
        <p:nvSpPr>
          <p:cNvPr id="3" name="Text Placeholder 2">
            <a:extLst>
              <a:ext uri="{FF2B5EF4-FFF2-40B4-BE49-F238E27FC236}">
                <a16:creationId xmlns:a16="http://schemas.microsoft.com/office/drawing/2014/main" id="{FA9830DA-8079-7032-5573-01D969848A88}"/>
              </a:ext>
            </a:extLst>
          </p:cNvPr>
          <p:cNvSpPr>
            <a:spLocks noGrp="1"/>
          </p:cNvSpPr>
          <p:nvPr>
            <p:ph type="body" sz="quarter" idx="10"/>
          </p:nvPr>
        </p:nvSpPr>
        <p:spPr>
          <a:xfrm>
            <a:off x="609600" y="1714500"/>
            <a:ext cx="10972800" cy="2576090"/>
          </a:xfrm>
        </p:spPr>
        <p:txBody>
          <a:bodyPr/>
          <a:lstStyle/>
          <a:p>
            <a:pPr marL="342900" indent="-342900">
              <a:buFont typeface="Arial" panose="020B0604020202020204" pitchFamily="34" charset="0"/>
              <a:buChar char="•"/>
            </a:pPr>
            <a:r>
              <a:rPr lang="en-US" dirty="0"/>
              <a:t>Foundation models have a learning cut off.</a:t>
            </a:r>
          </a:p>
          <a:p>
            <a:pPr marL="342900" indent="-342900">
              <a:buFont typeface="Arial" panose="020B0604020202020204" pitchFamily="34" charset="0"/>
              <a:buChar char="•"/>
            </a:pPr>
            <a:r>
              <a:rPr lang="en-US" dirty="0"/>
              <a:t>LLMs will “hallucinate” if given the chance.  </a:t>
            </a:r>
          </a:p>
          <a:p>
            <a:pPr marL="342900" indent="-342900">
              <a:buFont typeface="Arial" panose="020B0604020202020204" pitchFamily="34" charset="0"/>
              <a:buChar char="•"/>
            </a:pPr>
            <a:r>
              <a:rPr lang="en-US" dirty="0"/>
              <a:t>What do we want from an LLM?</a:t>
            </a:r>
          </a:p>
          <a:p>
            <a:pPr marL="342900" lvl="1" indent="-342900">
              <a:buFont typeface="Arial" panose="020B0604020202020204" pitchFamily="34" charset="0"/>
              <a:buChar char="•"/>
            </a:pPr>
            <a:r>
              <a:rPr lang="en-US" dirty="0"/>
              <a:t>World knowledge…</a:t>
            </a:r>
          </a:p>
        </p:txBody>
      </p:sp>
      <p:sp>
        <p:nvSpPr>
          <p:cNvPr id="4" name="Slide Number Placeholder 3">
            <a:extLst>
              <a:ext uri="{FF2B5EF4-FFF2-40B4-BE49-F238E27FC236}">
                <a16:creationId xmlns:a16="http://schemas.microsoft.com/office/drawing/2014/main" id="{CA38247C-383C-359A-15C7-2658A76F0DC4}"/>
              </a:ext>
            </a:extLst>
          </p:cNvPr>
          <p:cNvSpPr>
            <a:spLocks noGrp="1"/>
          </p:cNvSpPr>
          <p:nvPr>
            <p:ph type="sldNum" sz="quarter" idx="13"/>
          </p:nvPr>
        </p:nvSpPr>
        <p:spPr/>
        <p:txBody>
          <a:bodyPr/>
          <a:lstStyle/>
          <a:p>
            <a:fld id="{EB4B8DE2-A4E8-46E4-8BBF-D75455EFF32C}" type="slidenum">
              <a:rPr lang="en-US" smtClean="0"/>
              <a:pPr/>
              <a:t>17</a:t>
            </a:fld>
            <a:endParaRPr lang="en-US"/>
          </a:p>
        </p:txBody>
      </p:sp>
      <p:grpSp>
        <p:nvGrpSpPr>
          <p:cNvPr id="9" name="Group 8">
            <a:extLst>
              <a:ext uri="{FF2B5EF4-FFF2-40B4-BE49-F238E27FC236}">
                <a16:creationId xmlns:a16="http://schemas.microsoft.com/office/drawing/2014/main" id="{4B341981-BD81-D6D8-E518-5C6AF4E4978B}"/>
              </a:ext>
            </a:extLst>
          </p:cNvPr>
          <p:cNvGrpSpPr/>
          <p:nvPr/>
        </p:nvGrpSpPr>
        <p:grpSpPr>
          <a:xfrm>
            <a:off x="7346731" y="1276762"/>
            <a:ext cx="4479096" cy="4131061"/>
            <a:chOff x="7346731" y="1276762"/>
            <a:chExt cx="4479096" cy="4131061"/>
          </a:xfrm>
          <a:solidFill>
            <a:schemeClr val="tx2">
              <a:lumMod val="10000"/>
              <a:lumOff val="90000"/>
            </a:schemeClr>
          </a:solidFill>
        </p:grpSpPr>
        <p:sp>
          <p:nvSpPr>
            <p:cNvPr id="8" name="Rounded Rectangle 7">
              <a:extLst>
                <a:ext uri="{FF2B5EF4-FFF2-40B4-BE49-F238E27FC236}">
                  <a16:creationId xmlns:a16="http://schemas.microsoft.com/office/drawing/2014/main" id="{EB8D04FB-9E2B-9F05-5E12-402A29C7756D}"/>
                </a:ext>
              </a:extLst>
            </p:cNvPr>
            <p:cNvSpPr/>
            <p:nvPr/>
          </p:nvSpPr>
          <p:spPr>
            <a:xfrm>
              <a:off x="7346731" y="1276762"/>
              <a:ext cx="4479096" cy="4131061"/>
            </a:xfrm>
            <a:prstGeom prst="roundRect">
              <a:avLst>
                <a:gd name="adj" fmla="val 29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7" name="TextBox 6">
              <a:extLst>
                <a:ext uri="{FF2B5EF4-FFF2-40B4-BE49-F238E27FC236}">
                  <a16:creationId xmlns:a16="http://schemas.microsoft.com/office/drawing/2014/main" id="{FDC198D6-2701-23FE-EFAA-08496DFF6C61}"/>
                </a:ext>
              </a:extLst>
            </p:cNvPr>
            <p:cNvSpPr txBox="1"/>
            <p:nvPr/>
          </p:nvSpPr>
          <p:spPr>
            <a:xfrm>
              <a:off x="7604205" y="1582340"/>
              <a:ext cx="4068195" cy="3416320"/>
            </a:xfrm>
            <a:prstGeom prst="rect">
              <a:avLst/>
            </a:prstGeom>
            <a:grpFill/>
            <a:ln>
              <a:solidFill>
                <a:schemeClr val="accent1"/>
              </a:solidFill>
            </a:ln>
          </p:spPr>
          <p:txBody>
            <a:bodyPr wrap="square" lIns="0" rIns="0" rtlCol="0">
              <a:spAutoFit/>
            </a:bodyPr>
            <a:lstStyle/>
            <a:p>
              <a:r>
                <a:rPr lang="en-AU" b="1" dirty="0"/>
                <a:t>What is the weather in Oslo right now? </a:t>
              </a:r>
            </a:p>
            <a:p>
              <a:endParaRPr lang="en-AU" dirty="0">
                <a:solidFill>
                  <a:schemeClr val="accent5"/>
                </a:solidFill>
              </a:endParaRPr>
            </a:p>
            <a:p>
              <a:pPr algn="l"/>
              <a:r>
                <a:rPr lang="en-US" dirty="0">
                  <a:solidFill>
                    <a:schemeClr val="accent5"/>
                  </a:solidFill>
                </a:rPr>
                <a:t>Answer: As of 12:00 PM (noon) local time in Oslo, Norway, the current weather conditions are:</a:t>
              </a:r>
            </a:p>
            <a:p>
              <a:pPr algn="l"/>
              <a:endParaRPr lang="en-US" dirty="0">
                <a:solidFill>
                  <a:schemeClr val="accent5"/>
                </a:solidFill>
              </a:endParaRPr>
            </a:p>
            <a:p>
              <a:pPr algn="l"/>
              <a:r>
                <a:rPr lang="en-US" dirty="0">
                  <a:solidFill>
                    <a:schemeClr val="accent5"/>
                  </a:solidFill>
                </a:rPr>
                <a:t>* Temperature: 4°C (39°F)</a:t>
              </a:r>
            </a:p>
            <a:p>
              <a:pPr algn="l"/>
              <a:r>
                <a:rPr lang="en-US" dirty="0">
                  <a:solidFill>
                    <a:schemeClr val="accent5"/>
                  </a:solidFill>
                </a:rPr>
                <a:t>* Humidity: 84%</a:t>
              </a:r>
            </a:p>
            <a:p>
              <a:pPr algn="l"/>
              <a:r>
                <a:rPr lang="en-US" dirty="0">
                  <a:solidFill>
                    <a:schemeClr val="accent5"/>
                  </a:solidFill>
                </a:rPr>
                <a:t>* Wind: Northwest at 12 km/h (7 mph)</a:t>
              </a:r>
            </a:p>
            <a:p>
              <a:pPr algn="l"/>
              <a:r>
                <a:rPr lang="en-US" dirty="0">
                  <a:solidFill>
                    <a:schemeClr val="accent5"/>
                  </a:solidFill>
                </a:rPr>
                <a:t>* Conditions: Overcast with light rain showers</a:t>
              </a:r>
            </a:p>
          </p:txBody>
        </p:sp>
      </p:grpSp>
      <p:sp>
        <p:nvSpPr>
          <p:cNvPr id="10" name="TextBox 9">
            <a:extLst>
              <a:ext uri="{FF2B5EF4-FFF2-40B4-BE49-F238E27FC236}">
                <a16:creationId xmlns:a16="http://schemas.microsoft.com/office/drawing/2014/main" id="{63A99BA6-66FB-97B4-0914-04E48706AF5B}"/>
              </a:ext>
            </a:extLst>
          </p:cNvPr>
          <p:cNvSpPr txBox="1"/>
          <p:nvPr/>
        </p:nvSpPr>
        <p:spPr>
          <a:xfrm>
            <a:off x="2074600" y="4829377"/>
            <a:ext cx="3515386" cy="707886"/>
          </a:xfrm>
          <a:prstGeom prst="rect">
            <a:avLst/>
          </a:prstGeom>
          <a:noFill/>
        </p:spPr>
        <p:txBody>
          <a:bodyPr wrap="none" lIns="0" rIns="0" rtlCol="0">
            <a:spAutoFit/>
          </a:bodyPr>
          <a:lstStyle/>
          <a:p>
            <a:pPr algn="l"/>
            <a:r>
              <a:rPr lang="en-US" sz="4000" dirty="0">
                <a:solidFill>
                  <a:schemeClr val="accent4"/>
                </a:solidFill>
                <a:latin typeface="Bradley Hand" pitchFamily="2" charset="77"/>
              </a:rPr>
              <a:t>Down is down…</a:t>
            </a:r>
          </a:p>
        </p:txBody>
      </p:sp>
      <p:sp>
        <p:nvSpPr>
          <p:cNvPr id="11" name="TextBox 10">
            <a:extLst>
              <a:ext uri="{FF2B5EF4-FFF2-40B4-BE49-F238E27FC236}">
                <a16:creationId xmlns:a16="http://schemas.microsoft.com/office/drawing/2014/main" id="{5ACDD276-CD3E-5285-CCB7-9E996F3B1ED4}"/>
              </a:ext>
            </a:extLst>
          </p:cNvPr>
          <p:cNvSpPr txBox="1"/>
          <p:nvPr/>
        </p:nvSpPr>
        <p:spPr>
          <a:xfrm>
            <a:off x="1378416" y="4290590"/>
            <a:ext cx="2249014" cy="707886"/>
          </a:xfrm>
          <a:prstGeom prst="rect">
            <a:avLst/>
          </a:prstGeom>
          <a:noFill/>
        </p:spPr>
        <p:txBody>
          <a:bodyPr wrap="none" lIns="0" rIns="0" rtlCol="0">
            <a:spAutoFit/>
          </a:bodyPr>
          <a:lstStyle/>
          <a:p>
            <a:pPr algn="l"/>
            <a:r>
              <a:rPr lang="en-US" sz="4000" dirty="0">
                <a:solidFill>
                  <a:schemeClr val="accent4"/>
                </a:solidFill>
                <a:latin typeface="Bradley Hand" pitchFamily="2" charset="77"/>
              </a:rPr>
              <a:t>Up to up…</a:t>
            </a:r>
          </a:p>
        </p:txBody>
      </p:sp>
      <p:sp>
        <p:nvSpPr>
          <p:cNvPr id="12" name="TextBox 11">
            <a:extLst>
              <a:ext uri="{FF2B5EF4-FFF2-40B4-BE49-F238E27FC236}">
                <a16:creationId xmlns:a16="http://schemas.microsoft.com/office/drawing/2014/main" id="{7A5F9992-A218-EADC-E960-54E82FF8B832}"/>
              </a:ext>
            </a:extLst>
          </p:cNvPr>
          <p:cNvSpPr txBox="1"/>
          <p:nvPr/>
        </p:nvSpPr>
        <p:spPr>
          <a:xfrm>
            <a:off x="2770784" y="5368164"/>
            <a:ext cx="3807132" cy="707886"/>
          </a:xfrm>
          <a:prstGeom prst="rect">
            <a:avLst/>
          </a:prstGeom>
          <a:noFill/>
        </p:spPr>
        <p:txBody>
          <a:bodyPr wrap="none" lIns="0" rIns="0" rtlCol="0">
            <a:spAutoFit/>
          </a:bodyPr>
          <a:lstStyle/>
          <a:p>
            <a:pPr algn="l"/>
            <a:r>
              <a:rPr lang="en-US" sz="4000" dirty="0">
                <a:solidFill>
                  <a:schemeClr val="accent4"/>
                </a:solidFill>
                <a:latin typeface="Bradley Hand" pitchFamily="2" charset="77"/>
              </a:rPr>
              <a:t>The sky is </a:t>
            </a:r>
            <a:r>
              <a:rPr lang="en-US" sz="4000" dirty="0">
                <a:solidFill>
                  <a:schemeClr val="accent1"/>
                </a:solidFill>
                <a:latin typeface="Bradley Hand" pitchFamily="2" charset="77"/>
              </a:rPr>
              <a:t>blue</a:t>
            </a:r>
            <a:r>
              <a:rPr lang="en-US" sz="4000" dirty="0">
                <a:solidFill>
                  <a:schemeClr val="accent4"/>
                </a:solidFill>
                <a:latin typeface="Bradley Hand" pitchFamily="2" charset="77"/>
              </a:rPr>
              <a:t>…</a:t>
            </a:r>
          </a:p>
        </p:txBody>
      </p:sp>
      <p:sp>
        <p:nvSpPr>
          <p:cNvPr id="14" name="TextBox 13">
            <a:extLst>
              <a:ext uri="{FF2B5EF4-FFF2-40B4-BE49-F238E27FC236}">
                <a16:creationId xmlns:a16="http://schemas.microsoft.com/office/drawing/2014/main" id="{627B4893-51C2-23E1-FE6E-74ED38799E70}"/>
              </a:ext>
            </a:extLst>
          </p:cNvPr>
          <p:cNvSpPr txBox="1"/>
          <p:nvPr/>
        </p:nvSpPr>
        <p:spPr>
          <a:xfrm>
            <a:off x="10300800" y="5427348"/>
            <a:ext cx="1476366" cy="307777"/>
          </a:xfrm>
          <a:prstGeom prst="rect">
            <a:avLst/>
          </a:prstGeom>
          <a:noFill/>
        </p:spPr>
        <p:txBody>
          <a:bodyPr wrap="none" lIns="0" rIns="0" rtlCol="0">
            <a:spAutoFit/>
          </a:bodyPr>
          <a:lstStyle/>
          <a:p>
            <a:pPr algn="l"/>
            <a:r>
              <a:rPr lang="en-AU" sz="1400" b="1" i="0" dirty="0">
                <a:effectLst/>
                <a:latin typeface="Amazon Ember" panose="020B0603020204020204" pitchFamily="34" charset="0"/>
              </a:rPr>
              <a:t>Llama 2 Chat 13B</a:t>
            </a:r>
            <a:endParaRPr lang="en-US" sz="1400" dirty="0" err="1"/>
          </a:p>
        </p:txBody>
      </p:sp>
    </p:spTree>
    <p:extLst>
      <p:ext uri="{BB962C8B-B14F-4D97-AF65-F5344CB8AC3E}">
        <p14:creationId xmlns:p14="http://schemas.microsoft.com/office/powerpoint/2010/main" val="317030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6999-BAE6-E072-0371-8460C1029E6A}"/>
              </a:ext>
            </a:extLst>
          </p:cNvPr>
          <p:cNvSpPr>
            <a:spLocks noGrp="1"/>
          </p:cNvSpPr>
          <p:nvPr>
            <p:ph type="title"/>
          </p:nvPr>
        </p:nvSpPr>
        <p:spPr/>
        <p:txBody>
          <a:bodyPr/>
          <a:lstStyle/>
          <a:p>
            <a:r>
              <a:rPr lang="en-US" dirty="0"/>
              <a:t>Agents</a:t>
            </a:r>
          </a:p>
        </p:txBody>
      </p:sp>
      <p:sp>
        <p:nvSpPr>
          <p:cNvPr id="4" name="Slide Number Placeholder 3">
            <a:extLst>
              <a:ext uri="{FF2B5EF4-FFF2-40B4-BE49-F238E27FC236}">
                <a16:creationId xmlns:a16="http://schemas.microsoft.com/office/drawing/2014/main" id="{CA38247C-383C-359A-15C7-2658A76F0DC4}"/>
              </a:ext>
            </a:extLst>
          </p:cNvPr>
          <p:cNvSpPr>
            <a:spLocks noGrp="1"/>
          </p:cNvSpPr>
          <p:nvPr>
            <p:ph type="sldNum" sz="quarter" idx="13"/>
          </p:nvPr>
        </p:nvSpPr>
        <p:spPr/>
        <p:txBody>
          <a:bodyPr/>
          <a:lstStyle/>
          <a:p>
            <a:fld id="{EB4B8DE2-A4E8-46E4-8BBF-D75455EFF32C}" type="slidenum">
              <a:rPr lang="en-US" smtClean="0"/>
              <a:pPr/>
              <a:t>18</a:t>
            </a:fld>
            <a:endParaRPr lang="en-US"/>
          </a:p>
        </p:txBody>
      </p:sp>
      <p:sp>
        <p:nvSpPr>
          <p:cNvPr id="13" name="TextBox 12">
            <a:extLst>
              <a:ext uri="{FF2B5EF4-FFF2-40B4-BE49-F238E27FC236}">
                <a16:creationId xmlns:a16="http://schemas.microsoft.com/office/drawing/2014/main" id="{01AAC2D3-88F4-75B9-FFE7-662B375AFED0}"/>
              </a:ext>
            </a:extLst>
          </p:cNvPr>
          <p:cNvSpPr txBox="1"/>
          <p:nvPr/>
        </p:nvSpPr>
        <p:spPr>
          <a:xfrm>
            <a:off x="2925067" y="2613956"/>
            <a:ext cx="5828519" cy="646331"/>
          </a:xfrm>
          <a:prstGeom prst="rect">
            <a:avLst/>
          </a:prstGeom>
          <a:solidFill>
            <a:schemeClr val="bg1"/>
          </a:solidFill>
        </p:spPr>
        <p:txBody>
          <a:bodyPr wrap="none" lIns="0" rIns="0" rtlCol="0">
            <a:spAutoFit/>
          </a:bodyPr>
          <a:lstStyle/>
          <a:p>
            <a:pPr algn="l"/>
            <a:r>
              <a:rPr lang="en-US" sz="3600" dirty="0"/>
              <a:t>Give LLM applications tools.</a:t>
            </a:r>
          </a:p>
        </p:txBody>
      </p:sp>
      <p:sp>
        <p:nvSpPr>
          <p:cNvPr id="14" name="TextBox 13">
            <a:extLst>
              <a:ext uri="{FF2B5EF4-FFF2-40B4-BE49-F238E27FC236}">
                <a16:creationId xmlns:a16="http://schemas.microsoft.com/office/drawing/2014/main" id="{8A51C268-D0A1-65AD-F39B-D398FFE40352}"/>
              </a:ext>
            </a:extLst>
          </p:cNvPr>
          <p:cNvSpPr txBox="1"/>
          <p:nvPr/>
        </p:nvSpPr>
        <p:spPr>
          <a:xfrm>
            <a:off x="7547668" y="2613956"/>
            <a:ext cx="1588576" cy="646331"/>
          </a:xfrm>
          <a:prstGeom prst="rect">
            <a:avLst/>
          </a:prstGeom>
          <a:solidFill>
            <a:schemeClr val="bg1"/>
          </a:solidFill>
        </p:spPr>
        <p:txBody>
          <a:bodyPr wrap="none" lIns="0" rIns="0" rtlCol="0">
            <a:spAutoFit/>
          </a:bodyPr>
          <a:lstStyle/>
          <a:p>
            <a:pPr algn="l"/>
            <a:r>
              <a:rPr lang="en-US" sz="3600" dirty="0"/>
              <a:t>agency.</a:t>
            </a:r>
          </a:p>
        </p:txBody>
      </p:sp>
      <p:sp>
        <p:nvSpPr>
          <p:cNvPr id="15" name="TextBox 14">
            <a:extLst>
              <a:ext uri="{FF2B5EF4-FFF2-40B4-BE49-F238E27FC236}">
                <a16:creationId xmlns:a16="http://schemas.microsoft.com/office/drawing/2014/main" id="{4CBFDAEE-A20F-A55F-C9E2-102CC64EFB06}"/>
              </a:ext>
            </a:extLst>
          </p:cNvPr>
          <p:cNvSpPr txBox="1"/>
          <p:nvPr/>
        </p:nvSpPr>
        <p:spPr>
          <a:xfrm>
            <a:off x="3319055" y="3597714"/>
            <a:ext cx="7099739" cy="1477328"/>
          </a:xfrm>
          <a:prstGeom prst="rect">
            <a:avLst/>
          </a:prstGeom>
          <a:noFill/>
        </p:spPr>
        <p:txBody>
          <a:bodyPr wrap="square" lIns="0" rIns="0" rtlCol="0">
            <a:spAutoFit/>
          </a:bodyPr>
          <a:lstStyle/>
          <a:p>
            <a:pPr algn="l" fontAlgn="t"/>
            <a:r>
              <a:rPr lang="en-AU" b="0" i="0" dirty="0">
                <a:solidFill>
                  <a:srgbClr val="03070F"/>
                </a:solidFill>
                <a:effectLst/>
                <a:latin typeface="Google Sans"/>
              </a:rPr>
              <a:t>agency</a:t>
            </a:r>
          </a:p>
          <a:p>
            <a:pPr algn="l"/>
            <a:r>
              <a:rPr lang="en-AU" b="0" i="0" dirty="0">
                <a:solidFill>
                  <a:srgbClr val="03070F"/>
                </a:solidFill>
                <a:effectLst/>
                <a:latin typeface="arial" panose="020B0604020202020204" pitchFamily="34" charset="0"/>
              </a:rPr>
              <a:t>/ˈ</a:t>
            </a:r>
            <a:r>
              <a:rPr lang="en-AU" b="0" i="0" dirty="0" err="1">
                <a:solidFill>
                  <a:srgbClr val="03070F"/>
                </a:solidFill>
                <a:effectLst/>
                <a:latin typeface="arial" panose="020B0604020202020204" pitchFamily="34" charset="0"/>
              </a:rPr>
              <a:t>eɪdʒ</a:t>
            </a:r>
            <a:r>
              <a:rPr lang="en-AU" b="0" i="0" dirty="0">
                <a:solidFill>
                  <a:srgbClr val="03070F"/>
                </a:solidFill>
                <a:effectLst/>
                <a:latin typeface="arial" panose="020B0604020202020204" pitchFamily="34" charset="0"/>
              </a:rPr>
              <a:t>(</a:t>
            </a:r>
            <a:r>
              <a:rPr lang="en-AU" b="0" i="0" dirty="0" err="1">
                <a:solidFill>
                  <a:srgbClr val="03070F"/>
                </a:solidFill>
                <a:effectLst/>
                <a:latin typeface="arial" panose="020B0604020202020204" pitchFamily="34" charset="0"/>
              </a:rPr>
              <a:t>ə</a:t>
            </a:r>
            <a:r>
              <a:rPr lang="en-AU" b="0" i="0" dirty="0">
                <a:solidFill>
                  <a:srgbClr val="03070F"/>
                </a:solidFill>
                <a:effectLst/>
                <a:latin typeface="arial" panose="020B0604020202020204" pitchFamily="34" charset="0"/>
              </a:rPr>
              <a:t>)</a:t>
            </a:r>
            <a:r>
              <a:rPr lang="en-AU" b="0" i="0" dirty="0" err="1">
                <a:solidFill>
                  <a:srgbClr val="03070F"/>
                </a:solidFill>
                <a:effectLst/>
                <a:latin typeface="arial" panose="020B0604020202020204" pitchFamily="34" charset="0"/>
              </a:rPr>
              <a:t>nsi</a:t>
            </a:r>
            <a:r>
              <a:rPr lang="en-AU" b="0" i="0" dirty="0">
                <a:solidFill>
                  <a:srgbClr val="03070F"/>
                </a:solidFill>
                <a:effectLst/>
                <a:latin typeface="arial" panose="020B0604020202020204" pitchFamily="34" charset="0"/>
              </a:rPr>
              <a:t>/</a:t>
            </a:r>
          </a:p>
          <a:p>
            <a:pPr algn="l"/>
            <a:endParaRPr lang="en-US" dirty="0">
              <a:solidFill>
                <a:srgbClr val="03070F"/>
              </a:solidFill>
            </a:endParaRPr>
          </a:p>
          <a:p>
            <a:pPr algn="l"/>
            <a:r>
              <a:rPr lang="en-AU" b="0" i="0" dirty="0">
                <a:solidFill>
                  <a:srgbClr val="03070F"/>
                </a:solidFill>
                <a:effectLst/>
                <a:latin typeface="arial" panose="020B0604020202020204" pitchFamily="34" charset="0"/>
              </a:rPr>
              <a:t>2. action or intervention producing a particular effect.</a:t>
            </a:r>
          </a:p>
          <a:p>
            <a:pPr algn="l"/>
            <a:endParaRPr lang="en-US" dirty="0" err="1">
              <a:solidFill>
                <a:srgbClr val="03070F"/>
              </a:solidFill>
            </a:endParaRPr>
          </a:p>
        </p:txBody>
      </p:sp>
      <p:sp>
        <p:nvSpPr>
          <p:cNvPr id="16" name="TextBox 15">
            <a:extLst>
              <a:ext uri="{FF2B5EF4-FFF2-40B4-BE49-F238E27FC236}">
                <a16:creationId xmlns:a16="http://schemas.microsoft.com/office/drawing/2014/main" id="{DA319905-D019-C963-D4BB-105B6261CCD4}"/>
              </a:ext>
            </a:extLst>
          </p:cNvPr>
          <p:cNvSpPr txBox="1"/>
          <p:nvPr/>
        </p:nvSpPr>
        <p:spPr>
          <a:xfrm>
            <a:off x="7547668" y="2613956"/>
            <a:ext cx="1995739" cy="646331"/>
          </a:xfrm>
          <a:prstGeom prst="rect">
            <a:avLst/>
          </a:prstGeom>
          <a:solidFill>
            <a:schemeClr val="bg1"/>
          </a:solidFill>
        </p:spPr>
        <p:txBody>
          <a:bodyPr wrap="none" lIns="0" rIns="0" rtlCol="0">
            <a:spAutoFit/>
          </a:bodyPr>
          <a:lstStyle/>
          <a:p>
            <a:pPr algn="l"/>
            <a:r>
              <a:rPr lang="en-US" sz="3600" dirty="0"/>
              <a:t>agents.    </a:t>
            </a:r>
          </a:p>
        </p:txBody>
      </p:sp>
    </p:spTree>
    <p:extLst>
      <p:ext uri="{BB962C8B-B14F-4D97-AF65-F5344CB8AC3E}">
        <p14:creationId xmlns:p14="http://schemas.microsoft.com/office/powerpoint/2010/main" val="90357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DECDD50-9A59-668C-97BF-512A6EB8EC67}"/>
              </a:ext>
            </a:extLst>
          </p:cNvPr>
          <p:cNvGrpSpPr/>
          <p:nvPr/>
        </p:nvGrpSpPr>
        <p:grpSpPr>
          <a:xfrm>
            <a:off x="7840034" y="-582861"/>
            <a:ext cx="6516936" cy="7947361"/>
            <a:chOff x="7840034" y="-582861"/>
            <a:chExt cx="6516936" cy="7947361"/>
          </a:xfrm>
          <a:solidFill>
            <a:schemeClr val="tx2">
              <a:lumMod val="10000"/>
              <a:lumOff val="90000"/>
            </a:schemeClr>
          </a:solidFill>
        </p:grpSpPr>
        <p:sp>
          <p:nvSpPr>
            <p:cNvPr id="21" name="Cloud 20">
              <a:extLst>
                <a:ext uri="{FF2B5EF4-FFF2-40B4-BE49-F238E27FC236}">
                  <a16:creationId xmlns:a16="http://schemas.microsoft.com/office/drawing/2014/main" id="{EF6EEC10-6C4E-6D61-8DF7-EE526F23708E}"/>
                </a:ext>
              </a:extLst>
            </p:cNvPr>
            <p:cNvSpPr/>
            <p:nvPr/>
          </p:nvSpPr>
          <p:spPr>
            <a:xfrm rot="17005339">
              <a:off x="7124821" y="132352"/>
              <a:ext cx="7947361" cy="6516936"/>
            </a:xfrm>
            <a:prstGeom prst="clou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8" name="TextBox 17">
              <a:extLst>
                <a:ext uri="{FF2B5EF4-FFF2-40B4-BE49-F238E27FC236}">
                  <a16:creationId xmlns:a16="http://schemas.microsoft.com/office/drawing/2014/main" id="{FE9862CC-87E9-AAC1-7D7B-785C7F47496C}"/>
                </a:ext>
              </a:extLst>
            </p:cNvPr>
            <p:cNvSpPr txBox="1"/>
            <p:nvPr/>
          </p:nvSpPr>
          <p:spPr>
            <a:xfrm>
              <a:off x="8943936" y="1687584"/>
              <a:ext cx="1918795" cy="461665"/>
            </a:xfrm>
            <a:prstGeom prst="rect">
              <a:avLst/>
            </a:prstGeom>
            <a:grpFill/>
          </p:spPr>
          <p:txBody>
            <a:bodyPr wrap="none" lIns="0" rIns="0" rtlCol="0">
              <a:spAutoFit/>
            </a:bodyPr>
            <a:lstStyle/>
            <a:p>
              <a:pPr algn="l"/>
              <a:r>
                <a:rPr lang="en-US" sz="2400" b="1" dirty="0"/>
                <a:t>Request Data</a:t>
              </a:r>
            </a:p>
          </p:txBody>
        </p:sp>
        <p:sp>
          <p:nvSpPr>
            <p:cNvPr id="19" name="TextBox 18">
              <a:extLst>
                <a:ext uri="{FF2B5EF4-FFF2-40B4-BE49-F238E27FC236}">
                  <a16:creationId xmlns:a16="http://schemas.microsoft.com/office/drawing/2014/main" id="{E6AC0063-AA08-3509-8012-B3AD2F610E71}"/>
                </a:ext>
              </a:extLst>
            </p:cNvPr>
            <p:cNvSpPr txBox="1"/>
            <p:nvPr/>
          </p:nvSpPr>
          <p:spPr>
            <a:xfrm>
              <a:off x="9332311" y="3159988"/>
              <a:ext cx="1955664" cy="461665"/>
            </a:xfrm>
            <a:prstGeom prst="rect">
              <a:avLst/>
            </a:prstGeom>
            <a:grpFill/>
          </p:spPr>
          <p:txBody>
            <a:bodyPr wrap="none" lIns="0" rIns="0" rtlCol="0">
              <a:spAutoFit/>
            </a:bodyPr>
            <a:lstStyle/>
            <a:p>
              <a:pPr algn="l"/>
              <a:r>
                <a:rPr lang="en-US" sz="2400" b="1" dirty="0"/>
                <a:t>Retrieve Data</a:t>
              </a:r>
            </a:p>
          </p:txBody>
        </p:sp>
        <p:sp>
          <p:nvSpPr>
            <p:cNvPr id="20" name="TextBox 19">
              <a:extLst>
                <a:ext uri="{FF2B5EF4-FFF2-40B4-BE49-F238E27FC236}">
                  <a16:creationId xmlns:a16="http://schemas.microsoft.com/office/drawing/2014/main" id="{8A05CA1A-EFAA-2CF3-5510-3ED1DC839128}"/>
                </a:ext>
              </a:extLst>
            </p:cNvPr>
            <p:cNvSpPr txBox="1"/>
            <p:nvPr/>
          </p:nvSpPr>
          <p:spPr>
            <a:xfrm>
              <a:off x="8943936" y="4666852"/>
              <a:ext cx="2091919" cy="461665"/>
            </a:xfrm>
            <a:prstGeom prst="rect">
              <a:avLst/>
            </a:prstGeom>
            <a:grpFill/>
          </p:spPr>
          <p:txBody>
            <a:bodyPr wrap="none" lIns="0" rIns="0" rtlCol="0">
              <a:spAutoFit/>
            </a:bodyPr>
            <a:lstStyle/>
            <a:p>
              <a:pPr algn="l"/>
              <a:r>
                <a:rPr lang="en-US" sz="2400" b="1" dirty="0"/>
                <a:t>Trigger Events</a:t>
              </a:r>
            </a:p>
          </p:txBody>
        </p:sp>
      </p:grpSp>
      <p:sp>
        <p:nvSpPr>
          <p:cNvPr id="2" name="Title 1">
            <a:extLst>
              <a:ext uri="{FF2B5EF4-FFF2-40B4-BE49-F238E27FC236}">
                <a16:creationId xmlns:a16="http://schemas.microsoft.com/office/drawing/2014/main" id="{E53B6999-BAE6-E072-0371-8460C1029E6A}"/>
              </a:ext>
            </a:extLst>
          </p:cNvPr>
          <p:cNvSpPr>
            <a:spLocks noGrp="1"/>
          </p:cNvSpPr>
          <p:nvPr>
            <p:ph type="title"/>
          </p:nvPr>
        </p:nvSpPr>
        <p:spPr/>
        <p:txBody>
          <a:bodyPr/>
          <a:lstStyle/>
          <a:p>
            <a:r>
              <a:rPr lang="en-US" dirty="0"/>
              <a:t>Agents</a:t>
            </a:r>
          </a:p>
        </p:txBody>
      </p:sp>
      <p:sp>
        <p:nvSpPr>
          <p:cNvPr id="4" name="Slide Number Placeholder 3">
            <a:extLst>
              <a:ext uri="{FF2B5EF4-FFF2-40B4-BE49-F238E27FC236}">
                <a16:creationId xmlns:a16="http://schemas.microsoft.com/office/drawing/2014/main" id="{CA38247C-383C-359A-15C7-2658A76F0DC4}"/>
              </a:ext>
            </a:extLst>
          </p:cNvPr>
          <p:cNvSpPr>
            <a:spLocks noGrp="1"/>
          </p:cNvSpPr>
          <p:nvPr>
            <p:ph type="sldNum" sz="quarter" idx="13"/>
          </p:nvPr>
        </p:nvSpPr>
        <p:spPr/>
        <p:txBody>
          <a:bodyPr/>
          <a:lstStyle/>
          <a:p>
            <a:fld id="{EB4B8DE2-A4E8-46E4-8BBF-D75455EFF32C}" type="slidenum">
              <a:rPr lang="en-US" smtClean="0"/>
              <a:pPr/>
              <a:t>19</a:t>
            </a:fld>
            <a:endParaRPr lang="en-US"/>
          </a:p>
        </p:txBody>
      </p:sp>
      <p:sp>
        <p:nvSpPr>
          <p:cNvPr id="3" name="Oval 2">
            <a:extLst>
              <a:ext uri="{FF2B5EF4-FFF2-40B4-BE49-F238E27FC236}">
                <a16:creationId xmlns:a16="http://schemas.microsoft.com/office/drawing/2014/main" id="{FC9C6892-B573-2E2D-35A3-3E45AD913E6C}"/>
              </a:ext>
            </a:extLst>
          </p:cNvPr>
          <p:cNvSpPr/>
          <p:nvPr/>
        </p:nvSpPr>
        <p:spPr>
          <a:xfrm>
            <a:off x="3224464" y="2328110"/>
            <a:ext cx="2406315" cy="220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LLM Application</a:t>
            </a:r>
          </a:p>
        </p:txBody>
      </p:sp>
      <p:grpSp>
        <p:nvGrpSpPr>
          <p:cNvPr id="23" name="Group 22">
            <a:extLst>
              <a:ext uri="{FF2B5EF4-FFF2-40B4-BE49-F238E27FC236}">
                <a16:creationId xmlns:a16="http://schemas.microsoft.com/office/drawing/2014/main" id="{0E83FCAB-61FD-E6CD-5360-E9D597FB0191}"/>
              </a:ext>
            </a:extLst>
          </p:cNvPr>
          <p:cNvGrpSpPr/>
          <p:nvPr/>
        </p:nvGrpSpPr>
        <p:grpSpPr>
          <a:xfrm>
            <a:off x="5358486" y="1119026"/>
            <a:ext cx="3045662" cy="4623255"/>
            <a:chOff x="5358486" y="1119026"/>
            <a:chExt cx="3045662" cy="4623255"/>
          </a:xfrm>
          <a:solidFill>
            <a:schemeClr val="accent6"/>
          </a:solidFill>
        </p:grpSpPr>
        <p:sp>
          <p:nvSpPr>
            <p:cNvPr id="5" name="Oval 4">
              <a:extLst>
                <a:ext uri="{FF2B5EF4-FFF2-40B4-BE49-F238E27FC236}">
                  <a16:creationId xmlns:a16="http://schemas.microsoft.com/office/drawing/2014/main" id="{7D5F6B93-CE0A-2D2D-7664-1482CDDFFFD5}"/>
                </a:ext>
              </a:extLst>
            </p:cNvPr>
            <p:cNvSpPr/>
            <p:nvPr/>
          </p:nvSpPr>
          <p:spPr>
            <a:xfrm>
              <a:off x="6266796" y="1119026"/>
              <a:ext cx="1645712" cy="1505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Agent</a:t>
              </a:r>
            </a:p>
          </p:txBody>
        </p:sp>
        <p:sp>
          <p:nvSpPr>
            <p:cNvPr id="6" name="Oval 5">
              <a:extLst>
                <a:ext uri="{FF2B5EF4-FFF2-40B4-BE49-F238E27FC236}">
                  <a16:creationId xmlns:a16="http://schemas.microsoft.com/office/drawing/2014/main" id="{4A62BB94-1657-24FC-133F-C3B2C803C881}"/>
                </a:ext>
              </a:extLst>
            </p:cNvPr>
            <p:cNvSpPr/>
            <p:nvPr/>
          </p:nvSpPr>
          <p:spPr>
            <a:xfrm>
              <a:off x="6758436" y="2687178"/>
              <a:ext cx="1645712" cy="1505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Agent</a:t>
              </a:r>
            </a:p>
          </p:txBody>
        </p:sp>
        <p:sp>
          <p:nvSpPr>
            <p:cNvPr id="7" name="Oval 6">
              <a:extLst>
                <a:ext uri="{FF2B5EF4-FFF2-40B4-BE49-F238E27FC236}">
                  <a16:creationId xmlns:a16="http://schemas.microsoft.com/office/drawing/2014/main" id="{A58E2B7B-8B31-CAD5-3031-62CD86F09974}"/>
                </a:ext>
              </a:extLst>
            </p:cNvPr>
            <p:cNvSpPr/>
            <p:nvPr/>
          </p:nvSpPr>
          <p:spPr>
            <a:xfrm>
              <a:off x="6266796" y="4236454"/>
              <a:ext cx="1645712" cy="1505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Agent</a:t>
              </a:r>
            </a:p>
          </p:txBody>
        </p:sp>
        <p:sp>
          <p:nvSpPr>
            <p:cNvPr id="8" name="Left-right Arrow 7">
              <a:extLst>
                <a:ext uri="{FF2B5EF4-FFF2-40B4-BE49-F238E27FC236}">
                  <a16:creationId xmlns:a16="http://schemas.microsoft.com/office/drawing/2014/main" id="{352B2C38-000E-2759-BCD2-BCCE434988F1}"/>
                </a:ext>
              </a:extLst>
            </p:cNvPr>
            <p:cNvSpPr/>
            <p:nvPr/>
          </p:nvSpPr>
          <p:spPr>
            <a:xfrm>
              <a:off x="5675990" y="3188016"/>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9" name="Left-right Arrow 8">
              <a:extLst>
                <a:ext uri="{FF2B5EF4-FFF2-40B4-BE49-F238E27FC236}">
                  <a16:creationId xmlns:a16="http://schemas.microsoft.com/office/drawing/2014/main" id="{F810C69C-6018-37C4-A01A-744FC7F2BC8F}"/>
                </a:ext>
              </a:extLst>
            </p:cNvPr>
            <p:cNvSpPr/>
            <p:nvPr/>
          </p:nvSpPr>
          <p:spPr>
            <a:xfrm rot="19800000">
              <a:off x="5418893" y="2312068"/>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0" name="Left-right Arrow 9">
              <a:extLst>
                <a:ext uri="{FF2B5EF4-FFF2-40B4-BE49-F238E27FC236}">
                  <a16:creationId xmlns:a16="http://schemas.microsoft.com/office/drawing/2014/main" id="{BA778C0C-8A28-94F8-1DFE-E0BB929CC285}"/>
                </a:ext>
              </a:extLst>
            </p:cNvPr>
            <p:cNvSpPr/>
            <p:nvPr/>
          </p:nvSpPr>
          <p:spPr>
            <a:xfrm rot="1578903">
              <a:off x="5358486" y="4058351"/>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grpSp>
        <p:nvGrpSpPr>
          <p:cNvPr id="22" name="Group 21">
            <a:extLst>
              <a:ext uri="{FF2B5EF4-FFF2-40B4-BE49-F238E27FC236}">
                <a16:creationId xmlns:a16="http://schemas.microsoft.com/office/drawing/2014/main" id="{F81E79E1-3359-2AA5-A25C-1CD58BAC1944}"/>
              </a:ext>
            </a:extLst>
          </p:cNvPr>
          <p:cNvGrpSpPr/>
          <p:nvPr/>
        </p:nvGrpSpPr>
        <p:grpSpPr>
          <a:xfrm>
            <a:off x="451095" y="2650289"/>
            <a:ext cx="2698851" cy="1505827"/>
            <a:chOff x="451095" y="2650289"/>
            <a:chExt cx="2698851" cy="1505827"/>
          </a:xfrm>
          <a:solidFill>
            <a:schemeClr val="accent2"/>
          </a:solidFill>
        </p:grpSpPr>
        <p:sp>
          <p:nvSpPr>
            <p:cNvPr id="12" name="Oval 11">
              <a:extLst>
                <a:ext uri="{FF2B5EF4-FFF2-40B4-BE49-F238E27FC236}">
                  <a16:creationId xmlns:a16="http://schemas.microsoft.com/office/drawing/2014/main" id="{39704291-AC1D-6992-8A3A-359814261029}"/>
                </a:ext>
              </a:extLst>
            </p:cNvPr>
            <p:cNvSpPr/>
            <p:nvPr/>
          </p:nvSpPr>
          <p:spPr>
            <a:xfrm>
              <a:off x="451095" y="2650289"/>
              <a:ext cx="1645712" cy="1505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User /</a:t>
              </a:r>
            </a:p>
            <a:p>
              <a:pPr algn="ctr"/>
              <a:r>
                <a:rPr lang="en-US" dirty="0">
                  <a:solidFill>
                    <a:schemeClr val="tx1"/>
                  </a:solidFill>
                </a:rPr>
                <a:t>Consumer </a:t>
              </a:r>
            </a:p>
          </p:txBody>
        </p:sp>
        <p:sp>
          <p:nvSpPr>
            <p:cNvPr id="17" name="Left-right Arrow 16">
              <a:extLst>
                <a:ext uri="{FF2B5EF4-FFF2-40B4-BE49-F238E27FC236}">
                  <a16:creationId xmlns:a16="http://schemas.microsoft.com/office/drawing/2014/main" id="{32A530D4-F423-DEC7-22C1-630668EF0F78}"/>
                </a:ext>
              </a:extLst>
            </p:cNvPr>
            <p:cNvSpPr/>
            <p:nvPr/>
          </p:nvSpPr>
          <p:spPr>
            <a:xfrm>
              <a:off x="2171325" y="3144838"/>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24985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BA0CB0-9740-842E-2D2E-A037F4FCF291}"/>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02FA6671-F35B-E9AC-388A-5F022DE58DDD}"/>
              </a:ext>
            </a:extLst>
          </p:cNvPr>
          <p:cNvSpPr>
            <a:spLocks noGrp="1"/>
          </p:cNvSpPr>
          <p:nvPr>
            <p:ph type="body" sz="quarter" idx="12"/>
          </p:nvPr>
        </p:nvSpPr>
        <p:spPr>
          <a:xfrm>
            <a:off x="426595" y="4946988"/>
            <a:ext cx="3702329" cy="313932"/>
          </a:xfrm>
        </p:spPr>
        <p:txBody>
          <a:bodyPr/>
          <a:lstStyle/>
          <a:p>
            <a:endParaRPr lang="en-US" dirty="0"/>
          </a:p>
        </p:txBody>
      </p:sp>
      <p:sp>
        <p:nvSpPr>
          <p:cNvPr id="2" name="Title 1">
            <a:extLst>
              <a:ext uri="{FF2B5EF4-FFF2-40B4-BE49-F238E27FC236}">
                <a16:creationId xmlns:a16="http://schemas.microsoft.com/office/drawing/2014/main" id="{375EAAFF-CA79-114F-4B1D-E395436E6788}"/>
              </a:ext>
            </a:extLst>
          </p:cNvPr>
          <p:cNvSpPr>
            <a:spLocks noGrp="1"/>
          </p:cNvSpPr>
          <p:nvPr>
            <p:ph type="ctrTitle"/>
          </p:nvPr>
        </p:nvSpPr>
        <p:spPr/>
        <p:txBody>
          <a:bodyPr/>
          <a:lstStyle/>
          <a:p>
            <a:r>
              <a:rPr lang="en-US" dirty="0"/>
              <a:t>Generative AI in 2024</a:t>
            </a:r>
          </a:p>
        </p:txBody>
      </p:sp>
      <p:sp>
        <p:nvSpPr>
          <p:cNvPr id="3" name="Subtitle 2">
            <a:extLst>
              <a:ext uri="{FF2B5EF4-FFF2-40B4-BE49-F238E27FC236}">
                <a16:creationId xmlns:a16="http://schemas.microsoft.com/office/drawing/2014/main" id="{446B9A38-BC85-5AFC-E416-4C00787C04EE}"/>
              </a:ext>
            </a:extLst>
          </p:cNvPr>
          <p:cNvSpPr>
            <a:spLocks noGrp="1"/>
          </p:cNvSpPr>
          <p:nvPr>
            <p:ph type="subTitle" idx="1"/>
          </p:nvPr>
        </p:nvSpPr>
        <p:spPr/>
        <p:txBody>
          <a:bodyPr/>
          <a:lstStyle/>
          <a:p>
            <a:r>
              <a:rPr lang="en-US" dirty="0"/>
              <a:t>AI Engineering</a:t>
            </a:r>
          </a:p>
        </p:txBody>
      </p:sp>
      <p:sp>
        <p:nvSpPr>
          <p:cNvPr id="7" name="Text Placeholder 6">
            <a:extLst>
              <a:ext uri="{FF2B5EF4-FFF2-40B4-BE49-F238E27FC236}">
                <a16:creationId xmlns:a16="http://schemas.microsoft.com/office/drawing/2014/main" id="{5E2D53FD-CA53-5194-2FF4-0513232F78C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7936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6999-BAE6-E072-0371-8460C1029E6A}"/>
              </a:ext>
            </a:extLst>
          </p:cNvPr>
          <p:cNvSpPr>
            <a:spLocks noGrp="1"/>
          </p:cNvSpPr>
          <p:nvPr>
            <p:ph type="title"/>
          </p:nvPr>
        </p:nvSpPr>
        <p:spPr/>
        <p:txBody>
          <a:bodyPr/>
          <a:lstStyle/>
          <a:p>
            <a:r>
              <a:rPr lang="en-US" dirty="0"/>
              <a:t>Agents</a:t>
            </a:r>
          </a:p>
        </p:txBody>
      </p:sp>
      <p:sp>
        <p:nvSpPr>
          <p:cNvPr id="4" name="Slide Number Placeholder 3">
            <a:extLst>
              <a:ext uri="{FF2B5EF4-FFF2-40B4-BE49-F238E27FC236}">
                <a16:creationId xmlns:a16="http://schemas.microsoft.com/office/drawing/2014/main" id="{CA38247C-383C-359A-15C7-2658A76F0DC4}"/>
              </a:ext>
            </a:extLst>
          </p:cNvPr>
          <p:cNvSpPr>
            <a:spLocks noGrp="1"/>
          </p:cNvSpPr>
          <p:nvPr>
            <p:ph type="sldNum" sz="quarter" idx="13"/>
          </p:nvPr>
        </p:nvSpPr>
        <p:spPr/>
        <p:txBody>
          <a:bodyPr/>
          <a:lstStyle/>
          <a:p>
            <a:fld id="{EB4B8DE2-A4E8-46E4-8BBF-D75455EFF32C}" type="slidenum">
              <a:rPr lang="en-US" smtClean="0"/>
              <a:pPr/>
              <a:t>20</a:t>
            </a:fld>
            <a:endParaRPr lang="en-US"/>
          </a:p>
        </p:txBody>
      </p:sp>
      <p:sp>
        <p:nvSpPr>
          <p:cNvPr id="14" name="TextBox 13">
            <a:extLst>
              <a:ext uri="{FF2B5EF4-FFF2-40B4-BE49-F238E27FC236}">
                <a16:creationId xmlns:a16="http://schemas.microsoft.com/office/drawing/2014/main" id="{C88F9525-AB96-A4C0-7C99-A70ECDBE3ED3}"/>
              </a:ext>
            </a:extLst>
          </p:cNvPr>
          <p:cNvSpPr txBox="1"/>
          <p:nvPr/>
        </p:nvSpPr>
        <p:spPr>
          <a:xfrm>
            <a:off x="1990988" y="2905780"/>
            <a:ext cx="8309812" cy="523220"/>
          </a:xfrm>
          <a:prstGeom prst="rect">
            <a:avLst/>
          </a:prstGeom>
          <a:noFill/>
        </p:spPr>
        <p:txBody>
          <a:bodyPr wrap="square">
            <a:spAutoFit/>
          </a:bodyPr>
          <a:lstStyle/>
          <a:p>
            <a:pPr algn="ctr"/>
            <a:r>
              <a:rPr lang="en-AU" sz="2800" b="1" dirty="0"/>
              <a:t>What </a:t>
            </a:r>
            <a:r>
              <a:rPr lang="en-AU" sz="2800" b="1" i="1" dirty="0"/>
              <a:t>is</a:t>
            </a:r>
            <a:r>
              <a:rPr lang="en-AU" sz="2800" b="1" dirty="0"/>
              <a:t> the weather in Oslo right now? </a:t>
            </a:r>
          </a:p>
        </p:txBody>
      </p:sp>
      <p:sp>
        <p:nvSpPr>
          <p:cNvPr id="15" name="TextBox 14">
            <a:extLst>
              <a:ext uri="{FF2B5EF4-FFF2-40B4-BE49-F238E27FC236}">
                <a16:creationId xmlns:a16="http://schemas.microsoft.com/office/drawing/2014/main" id="{67875C6F-2E8E-3769-72A5-F0D912415CE9}"/>
              </a:ext>
            </a:extLst>
          </p:cNvPr>
          <p:cNvSpPr txBox="1"/>
          <p:nvPr/>
        </p:nvSpPr>
        <p:spPr>
          <a:xfrm>
            <a:off x="2498005" y="3602546"/>
            <a:ext cx="7099739" cy="369332"/>
          </a:xfrm>
          <a:prstGeom prst="rect">
            <a:avLst/>
          </a:prstGeom>
          <a:noFill/>
        </p:spPr>
        <p:txBody>
          <a:bodyPr wrap="square" lIns="0" rIns="0" rtlCol="0">
            <a:spAutoFit/>
          </a:bodyPr>
          <a:lstStyle/>
          <a:p>
            <a:pPr algn="ctr" fontAlgn="t"/>
            <a:r>
              <a:rPr lang="en-AU" b="0" i="0" dirty="0">
                <a:solidFill>
                  <a:schemeClr val="bg2">
                    <a:lumMod val="50000"/>
                    <a:lumOff val="50000"/>
                  </a:schemeClr>
                </a:solidFill>
                <a:effectLst/>
                <a:latin typeface="Google Sans"/>
              </a:rPr>
              <a:t>Demo time…</a:t>
            </a:r>
            <a:endParaRPr lang="en-US" dirty="0" err="1">
              <a:solidFill>
                <a:schemeClr val="bg2">
                  <a:lumMod val="50000"/>
                  <a:lumOff val="50000"/>
                </a:schemeClr>
              </a:solidFill>
            </a:endParaRPr>
          </a:p>
        </p:txBody>
      </p:sp>
    </p:spTree>
    <p:extLst>
      <p:ext uri="{BB962C8B-B14F-4D97-AF65-F5344CB8AC3E}">
        <p14:creationId xmlns:p14="http://schemas.microsoft.com/office/powerpoint/2010/main" val="65845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6999-BAE6-E072-0371-8460C1029E6A}"/>
              </a:ext>
            </a:extLst>
          </p:cNvPr>
          <p:cNvSpPr>
            <a:spLocks noGrp="1"/>
          </p:cNvSpPr>
          <p:nvPr>
            <p:ph type="title"/>
          </p:nvPr>
        </p:nvSpPr>
        <p:spPr/>
        <p:txBody>
          <a:bodyPr/>
          <a:lstStyle/>
          <a:p>
            <a:r>
              <a:rPr lang="en-US" dirty="0"/>
              <a:t>Agents</a:t>
            </a:r>
          </a:p>
        </p:txBody>
      </p:sp>
      <p:sp>
        <p:nvSpPr>
          <p:cNvPr id="4" name="Slide Number Placeholder 3">
            <a:extLst>
              <a:ext uri="{FF2B5EF4-FFF2-40B4-BE49-F238E27FC236}">
                <a16:creationId xmlns:a16="http://schemas.microsoft.com/office/drawing/2014/main" id="{CA38247C-383C-359A-15C7-2658A76F0DC4}"/>
              </a:ext>
            </a:extLst>
          </p:cNvPr>
          <p:cNvSpPr>
            <a:spLocks noGrp="1"/>
          </p:cNvSpPr>
          <p:nvPr>
            <p:ph type="sldNum" sz="quarter" idx="13"/>
          </p:nvPr>
        </p:nvSpPr>
        <p:spPr/>
        <p:txBody>
          <a:bodyPr/>
          <a:lstStyle/>
          <a:p>
            <a:fld id="{EB4B8DE2-A4E8-46E4-8BBF-D75455EFF32C}" type="slidenum">
              <a:rPr lang="en-US" smtClean="0"/>
              <a:pPr/>
              <a:t>21</a:t>
            </a:fld>
            <a:endParaRPr lang="en-US"/>
          </a:p>
        </p:txBody>
      </p:sp>
      <p:sp>
        <p:nvSpPr>
          <p:cNvPr id="14" name="TextBox 13">
            <a:extLst>
              <a:ext uri="{FF2B5EF4-FFF2-40B4-BE49-F238E27FC236}">
                <a16:creationId xmlns:a16="http://schemas.microsoft.com/office/drawing/2014/main" id="{C88F9525-AB96-A4C0-7C99-A70ECDBE3ED3}"/>
              </a:ext>
            </a:extLst>
          </p:cNvPr>
          <p:cNvSpPr txBox="1"/>
          <p:nvPr/>
        </p:nvSpPr>
        <p:spPr>
          <a:xfrm>
            <a:off x="1990988" y="2905780"/>
            <a:ext cx="8309812" cy="523220"/>
          </a:xfrm>
          <a:prstGeom prst="rect">
            <a:avLst/>
          </a:prstGeom>
          <a:noFill/>
        </p:spPr>
        <p:txBody>
          <a:bodyPr wrap="square">
            <a:spAutoFit/>
          </a:bodyPr>
          <a:lstStyle/>
          <a:p>
            <a:pPr algn="ctr"/>
            <a:r>
              <a:rPr lang="en-AU" sz="2800" b="1" dirty="0"/>
              <a:t>What </a:t>
            </a:r>
            <a:r>
              <a:rPr lang="en-AU" sz="2800" b="1" i="1" dirty="0"/>
              <a:t>is</a:t>
            </a:r>
            <a:r>
              <a:rPr lang="en-AU" sz="2800" b="1" dirty="0"/>
              <a:t> the weather in Oslo right now? </a:t>
            </a:r>
          </a:p>
        </p:txBody>
      </p:sp>
      <p:sp>
        <p:nvSpPr>
          <p:cNvPr id="15" name="TextBox 14">
            <a:extLst>
              <a:ext uri="{FF2B5EF4-FFF2-40B4-BE49-F238E27FC236}">
                <a16:creationId xmlns:a16="http://schemas.microsoft.com/office/drawing/2014/main" id="{67875C6F-2E8E-3769-72A5-F0D912415CE9}"/>
              </a:ext>
            </a:extLst>
          </p:cNvPr>
          <p:cNvSpPr txBox="1"/>
          <p:nvPr/>
        </p:nvSpPr>
        <p:spPr>
          <a:xfrm>
            <a:off x="2455224" y="5397827"/>
            <a:ext cx="7099739" cy="369332"/>
          </a:xfrm>
          <a:prstGeom prst="rect">
            <a:avLst/>
          </a:prstGeom>
          <a:noFill/>
        </p:spPr>
        <p:txBody>
          <a:bodyPr wrap="square" lIns="0" rIns="0" rtlCol="0">
            <a:spAutoFit/>
          </a:bodyPr>
          <a:lstStyle/>
          <a:p>
            <a:pPr algn="ctr" fontAlgn="t"/>
            <a:r>
              <a:rPr lang="en-AU" dirty="0">
                <a:solidFill>
                  <a:schemeClr val="bg2">
                    <a:lumMod val="50000"/>
                    <a:lumOff val="50000"/>
                  </a:schemeClr>
                </a:solidFill>
                <a:latin typeface="Google Sans"/>
              </a:rPr>
              <a:t>(Preview)</a:t>
            </a:r>
            <a:endParaRPr lang="en-US" dirty="0" err="1">
              <a:solidFill>
                <a:schemeClr val="bg2">
                  <a:lumMod val="50000"/>
                  <a:lumOff val="50000"/>
                </a:schemeClr>
              </a:solidFill>
            </a:endParaRPr>
          </a:p>
        </p:txBody>
      </p:sp>
      <p:pic>
        <p:nvPicPr>
          <p:cNvPr id="3" name="Picture 2">
            <a:extLst>
              <a:ext uri="{FF2B5EF4-FFF2-40B4-BE49-F238E27FC236}">
                <a16:creationId xmlns:a16="http://schemas.microsoft.com/office/drawing/2014/main" id="{6E86CEDD-D925-3BC9-0CC2-DB228DBE92CF}"/>
              </a:ext>
            </a:extLst>
          </p:cNvPr>
          <p:cNvPicPr>
            <a:picLocks noChangeAspect="1"/>
          </p:cNvPicPr>
          <p:nvPr/>
        </p:nvPicPr>
        <p:blipFill>
          <a:blip r:embed="rId3"/>
          <a:stretch>
            <a:fillRect/>
          </a:stretch>
        </p:blipFill>
        <p:spPr>
          <a:xfrm>
            <a:off x="5129361" y="3524413"/>
            <a:ext cx="1751464" cy="1778001"/>
          </a:xfrm>
          <a:prstGeom prst="rect">
            <a:avLst/>
          </a:prstGeom>
        </p:spPr>
      </p:pic>
    </p:spTree>
    <p:extLst>
      <p:ext uri="{BB962C8B-B14F-4D97-AF65-F5344CB8AC3E}">
        <p14:creationId xmlns:p14="http://schemas.microsoft.com/office/powerpoint/2010/main" val="156106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070D-E06E-9AA9-E3DE-15413CDE850D}"/>
              </a:ext>
            </a:extLst>
          </p:cNvPr>
          <p:cNvSpPr>
            <a:spLocks noGrp="1"/>
          </p:cNvSpPr>
          <p:nvPr>
            <p:ph type="title"/>
          </p:nvPr>
        </p:nvSpPr>
        <p:spPr>
          <a:xfrm>
            <a:off x="419100" y="2707821"/>
            <a:ext cx="6591300" cy="1442355"/>
          </a:xfrm>
        </p:spPr>
        <p:txBody>
          <a:bodyPr/>
          <a:lstStyle/>
          <a:p>
            <a:r>
              <a:rPr lang="en-US" dirty="0"/>
              <a:t>Retrieval Augmented Generation (RAG)</a:t>
            </a:r>
          </a:p>
        </p:txBody>
      </p:sp>
      <p:sp>
        <p:nvSpPr>
          <p:cNvPr id="3" name="Slide Number Placeholder 2">
            <a:extLst>
              <a:ext uri="{FF2B5EF4-FFF2-40B4-BE49-F238E27FC236}">
                <a16:creationId xmlns:a16="http://schemas.microsoft.com/office/drawing/2014/main" id="{4D5CDDD4-0B00-3D6B-BEF3-80FB9888C52B}"/>
              </a:ext>
            </a:extLst>
          </p:cNvPr>
          <p:cNvSpPr>
            <a:spLocks noGrp="1"/>
          </p:cNvSpPr>
          <p:nvPr>
            <p:ph type="sldNum" sz="quarter" idx="4"/>
          </p:nvPr>
        </p:nvSpPr>
        <p:spPr/>
        <p:txBody>
          <a:bodyPr/>
          <a:lstStyle/>
          <a:p>
            <a:fld id="{DC503246-BBCE-4F0A-BCDC-08FC4C52637D}" type="slidenum">
              <a:rPr lang="en-US" smtClean="0"/>
              <a:pPr/>
              <a:t>22</a:t>
            </a:fld>
            <a:endParaRPr lang="en-US"/>
          </a:p>
        </p:txBody>
      </p:sp>
    </p:spTree>
    <p:extLst>
      <p:ext uri="{BB962C8B-B14F-4D97-AF65-F5344CB8AC3E}">
        <p14:creationId xmlns:p14="http://schemas.microsoft.com/office/powerpoint/2010/main" val="8005512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7E190A-4D64-FB36-A1DE-10300ECAC6FE}"/>
              </a:ext>
            </a:extLst>
          </p:cNvPr>
          <p:cNvSpPr>
            <a:spLocks noGrp="1"/>
          </p:cNvSpPr>
          <p:nvPr>
            <p:ph type="sldNum" sz="quarter" idx="13"/>
          </p:nvPr>
        </p:nvSpPr>
        <p:spPr/>
        <p:txBody>
          <a:bodyPr/>
          <a:lstStyle/>
          <a:p>
            <a:fld id="{EB4B8DE2-A4E8-46E4-8BBF-D75455EFF32C}" type="slidenum">
              <a:rPr lang="en-US" smtClean="0"/>
              <a:pPr/>
              <a:t>23</a:t>
            </a:fld>
            <a:endParaRPr lang="en-US"/>
          </a:p>
        </p:txBody>
      </p:sp>
      <p:grpSp>
        <p:nvGrpSpPr>
          <p:cNvPr id="5" name="Group 4">
            <a:extLst>
              <a:ext uri="{FF2B5EF4-FFF2-40B4-BE49-F238E27FC236}">
                <a16:creationId xmlns:a16="http://schemas.microsoft.com/office/drawing/2014/main" id="{1C046E7C-D0BA-1F3A-9792-32C745799DEE}"/>
              </a:ext>
            </a:extLst>
          </p:cNvPr>
          <p:cNvGrpSpPr/>
          <p:nvPr/>
        </p:nvGrpSpPr>
        <p:grpSpPr>
          <a:xfrm>
            <a:off x="7840034" y="-582861"/>
            <a:ext cx="6516936" cy="7947361"/>
            <a:chOff x="7840034" y="-582861"/>
            <a:chExt cx="6516936" cy="7947361"/>
          </a:xfrm>
          <a:solidFill>
            <a:schemeClr val="bg2">
              <a:lumMod val="90000"/>
            </a:schemeClr>
          </a:solidFill>
        </p:grpSpPr>
        <p:sp>
          <p:nvSpPr>
            <p:cNvPr id="6" name="Cloud 5">
              <a:extLst>
                <a:ext uri="{FF2B5EF4-FFF2-40B4-BE49-F238E27FC236}">
                  <a16:creationId xmlns:a16="http://schemas.microsoft.com/office/drawing/2014/main" id="{A2F48A45-88D5-CE29-B8CA-98B6614D5E9A}"/>
                </a:ext>
              </a:extLst>
            </p:cNvPr>
            <p:cNvSpPr/>
            <p:nvPr/>
          </p:nvSpPr>
          <p:spPr>
            <a:xfrm rot="17005339">
              <a:off x="7124821" y="132352"/>
              <a:ext cx="7947361" cy="6516936"/>
            </a:xfrm>
            <a:prstGeom prst="clou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7" name="TextBox 6">
              <a:extLst>
                <a:ext uri="{FF2B5EF4-FFF2-40B4-BE49-F238E27FC236}">
                  <a16:creationId xmlns:a16="http://schemas.microsoft.com/office/drawing/2014/main" id="{ACFFCD10-A6BC-AC1E-0B75-92E4337EA394}"/>
                </a:ext>
              </a:extLst>
            </p:cNvPr>
            <p:cNvSpPr txBox="1"/>
            <p:nvPr/>
          </p:nvSpPr>
          <p:spPr>
            <a:xfrm>
              <a:off x="8943936" y="1687584"/>
              <a:ext cx="1918795" cy="461665"/>
            </a:xfrm>
            <a:prstGeom prst="rect">
              <a:avLst/>
            </a:prstGeom>
            <a:grpFill/>
          </p:spPr>
          <p:txBody>
            <a:bodyPr wrap="none" lIns="0" rIns="0" rtlCol="0">
              <a:spAutoFit/>
            </a:bodyPr>
            <a:lstStyle/>
            <a:p>
              <a:pPr algn="l"/>
              <a:r>
                <a:rPr lang="en-US" sz="2400" b="1" dirty="0"/>
                <a:t>Request Data</a:t>
              </a:r>
            </a:p>
          </p:txBody>
        </p:sp>
        <p:sp>
          <p:nvSpPr>
            <p:cNvPr id="8" name="TextBox 7">
              <a:extLst>
                <a:ext uri="{FF2B5EF4-FFF2-40B4-BE49-F238E27FC236}">
                  <a16:creationId xmlns:a16="http://schemas.microsoft.com/office/drawing/2014/main" id="{01113D79-EC3C-82E1-BC91-C0F7791F9616}"/>
                </a:ext>
              </a:extLst>
            </p:cNvPr>
            <p:cNvSpPr txBox="1"/>
            <p:nvPr/>
          </p:nvSpPr>
          <p:spPr>
            <a:xfrm>
              <a:off x="9332311" y="3159988"/>
              <a:ext cx="1955664" cy="461665"/>
            </a:xfrm>
            <a:prstGeom prst="rect">
              <a:avLst/>
            </a:prstGeom>
            <a:grpFill/>
          </p:spPr>
          <p:txBody>
            <a:bodyPr wrap="none" lIns="0" rIns="0" rtlCol="0">
              <a:spAutoFit/>
            </a:bodyPr>
            <a:lstStyle/>
            <a:p>
              <a:pPr algn="l"/>
              <a:r>
                <a:rPr lang="en-US" sz="2400" b="1" dirty="0"/>
                <a:t>Retrieve Data</a:t>
              </a:r>
            </a:p>
          </p:txBody>
        </p:sp>
        <p:sp>
          <p:nvSpPr>
            <p:cNvPr id="9" name="TextBox 8">
              <a:extLst>
                <a:ext uri="{FF2B5EF4-FFF2-40B4-BE49-F238E27FC236}">
                  <a16:creationId xmlns:a16="http://schemas.microsoft.com/office/drawing/2014/main" id="{F3EC52C2-8949-2CE8-BE07-5C0856FE6731}"/>
                </a:ext>
              </a:extLst>
            </p:cNvPr>
            <p:cNvSpPr txBox="1"/>
            <p:nvPr/>
          </p:nvSpPr>
          <p:spPr>
            <a:xfrm>
              <a:off x="8943936" y="4666852"/>
              <a:ext cx="2091919" cy="461665"/>
            </a:xfrm>
            <a:prstGeom prst="rect">
              <a:avLst/>
            </a:prstGeom>
            <a:grpFill/>
          </p:spPr>
          <p:txBody>
            <a:bodyPr wrap="none" lIns="0" rIns="0" rtlCol="0">
              <a:spAutoFit/>
            </a:bodyPr>
            <a:lstStyle/>
            <a:p>
              <a:pPr algn="l"/>
              <a:r>
                <a:rPr lang="en-US" sz="2400" b="1" dirty="0"/>
                <a:t>Trigger Events</a:t>
              </a:r>
            </a:p>
          </p:txBody>
        </p:sp>
      </p:grpSp>
      <p:sp>
        <p:nvSpPr>
          <p:cNvPr id="10" name="Oval 9">
            <a:extLst>
              <a:ext uri="{FF2B5EF4-FFF2-40B4-BE49-F238E27FC236}">
                <a16:creationId xmlns:a16="http://schemas.microsoft.com/office/drawing/2014/main" id="{796120E7-CBAC-E344-694B-B44D4BA6A8D9}"/>
              </a:ext>
            </a:extLst>
          </p:cNvPr>
          <p:cNvSpPr/>
          <p:nvPr/>
        </p:nvSpPr>
        <p:spPr>
          <a:xfrm>
            <a:off x="3224464" y="2328110"/>
            <a:ext cx="2406315" cy="220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LLM Application</a:t>
            </a:r>
          </a:p>
        </p:txBody>
      </p:sp>
      <p:grpSp>
        <p:nvGrpSpPr>
          <p:cNvPr id="11" name="Group 10">
            <a:extLst>
              <a:ext uri="{FF2B5EF4-FFF2-40B4-BE49-F238E27FC236}">
                <a16:creationId xmlns:a16="http://schemas.microsoft.com/office/drawing/2014/main" id="{B59BDA0F-FA37-A807-F8F3-6D1B9AC48A4E}"/>
              </a:ext>
            </a:extLst>
          </p:cNvPr>
          <p:cNvGrpSpPr/>
          <p:nvPr/>
        </p:nvGrpSpPr>
        <p:grpSpPr>
          <a:xfrm>
            <a:off x="5358486" y="1119026"/>
            <a:ext cx="3045662" cy="4623255"/>
            <a:chOff x="5358486" y="1119026"/>
            <a:chExt cx="3045662" cy="4623255"/>
          </a:xfrm>
          <a:solidFill>
            <a:schemeClr val="accent6"/>
          </a:solidFill>
        </p:grpSpPr>
        <p:sp>
          <p:nvSpPr>
            <p:cNvPr id="12" name="Oval 11">
              <a:extLst>
                <a:ext uri="{FF2B5EF4-FFF2-40B4-BE49-F238E27FC236}">
                  <a16:creationId xmlns:a16="http://schemas.microsoft.com/office/drawing/2014/main" id="{CDDDA423-928A-7956-98D7-EC154C334A18}"/>
                </a:ext>
              </a:extLst>
            </p:cNvPr>
            <p:cNvSpPr/>
            <p:nvPr/>
          </p:nvSpPr>
          <p:spPr>
            <a:xfrm>
              <a:off x="6266796" y="1119026"/>
              <a:ext cx="1645712" cy="1505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Agent</a:t>
              </a:r>
            </a:p>
          </p:txBody>
        </p:sp>
        <p:sp>
          <p:nvSpPr>
            <p:cNvPr id="13" name="Oval 12">
              <a:extLst>
                <a:ext uri="{FF2B5EF4-FFF2-40B4-BE49-F238E27FC236}">
                  <a16:creationId xmlns:a16="http://schemas.microsoft.com/office/drawing/2014/main" id="{77144472-E18E-C366-10B2-5B9C6E064A2F}"/>
                </a:ext>
              </a:extLst>
            </p:cNvPr>
            <p:cNvSpPr/>
            <p:nvPr/>
          </p:nvSpPr>
          <p:spPr>
            <a:xfrm>
              <a:off x="6758436" y="2687178"/>
              <a:ext cx="1645712" cy="1505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Agent</a:t>
              </a:r>
            </a:p>
          </p:txBody>
        </p:sp>
        <p:sp>
          <p:nvSpPr>
            <p:cNvPr id="14" name="Oval 13">
              <a:extLst>
                <a:ext uri="{FF2B5EF4-FFF2-40B4-BE49-F238E27FC236}">
                  <a16:creationId xmlns:a16="http://schemas.microsoft.com/office/drawing/2014/main" id="{3B85993B-6481-DE3F-CC44-862860583049}"/>
                </a:ext>
              </a:extLst>
            </p:cNvPr>
            <p:cNvSpPr/>
            <p:nvPr/>
          </p:nvSpPr>
          <p:spPr>
            <a:xfrm>
              <a:off x="6266796" y="4236454"/>
              <a:ext cx="1645712" cy="1505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Agent</a:t>
              </a:r>
            </a:p>
          </p:txBody>
        </p:sp>
        <p:sp>
          <p:nvSpPr>
            <p:cNvPr id="15" name="Left-right Arrow 14">
              <a:extLst>
                <a:ext uri="{FF2B5EF4-FFF2-40B4-BE49-F238E27FC236}">
                  <a16:creationId xmlns:a16="http://schemas.microsoft.com/office/drawing/2014/main" id="{11CFD4C9-E0F1-09A0-30FD-C8724D1B2E24}"/>
                </a:ext>
              </a:extLst>
            </p:cNvPr>
            <p:cNvSpPr/>
            <p:nvPr/>
          </p:nvSpPr>
          <p:spPr>
            <a:xfrm>
              <a:off x="5675990" y="3188016"/>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6" name="Left-right Arrow 15">
              <a:extLst>
                <a:ext uri="{FF2B5EF4-FFF2-40B4-BE49-F238E27FC236}">
                  <a16:creationId xmlns:a16="http://schemas.microsoft.com/office/drawing/2014/main" id="{C2B9F1CA-352B-1294-36CE-286B5CE3120A}"/>
                </a:ext>
              </a:extLst>
            </p:cNvPr>
            <p:cNvSpPr/>
            <p:nvPr/>
          </p:nvSpPr>
          <p:spPr>
            <a:xfrm rot="19800000">
              <a:off x="5418893" y="2312068"/>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7" name="Left-right Arrow 16">
              <a:extLst>
                <a:ext uri="{FF2B5EF4-FFF2-40B4-BE49-F238E27FC236}">
                  <a16:creationId xmlns:a16="http://schemas.microsoft.com/office/drawing/2014/main" id="{C52FD9C4-53C3-5ED8-EEB1-8EFB4DCEEA3A}"/>
                </a:ext>
              </a:extLst>
            </p:cNvPr>
            <p:cNvSpPr/>
            <p:nvPr/>
          </p:nvSpPr>
          <p:spPr>
            <a:xfrm rot="1578903">
              <a:off x="5358486" y="4058351"/>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grpSp>
        <p:nvGrpSpPr>
          <p:cNvPr id="18" name="Group 17">
            <a:extLst>
              <a:ext uri="{FF2B5EF4-FFF2-40B4-BE49-F238E27FC236}">
                <a16:creationId xmlns:a16="http://schemas.microsoft.com/office/drawing/2014/main" id="{F51461E8-370D-F904-494B-F6A8D97B1C88}"/>
              </a:ext>
            </a:extLst>
          </p:cNvPr>
          <p:cNvGrpSpPr/>
          <p:nvPr/>
        </p:nvGrpSpPr>
        <p:grpSpPr>
          <a:xfrm>
            <a:off x="451095" y="2650289"/>
            <a:ext cx="2698851" cy="1505827"/>
            <a:chOff x="451095" y="2650289"/>
            <a:chExt cx="2698851" cy="1505827"/>
          </a:xfrm>
          <a:solidFill>
            <a:schemeClr val="accent2"/>
          </a:solidFill>
        </p:grpSpPr>
        <p:sp>
          <p:nvSpPr>
            <p:cNvPr id="19" name="Oval 18">
              <a:extLst>
                <a:ext uri="{FF2B5EF4-FFF2-40B4-BE49-F238E27FC236}">
                  <a16:creationId xmlns:a16="http://schemas.microsoft.com/office/drawing/2014/main" id="{0FB158F8-3020-875D-41E6-0BD9CCB00157}"/>
                </a:ext>
              </a:extLst>
            </p:cNvPr>
            <p:cNvSpPr/>
            <p:nvPr/>
          </p:nvSpPr>
          <p:spPr>
            <a:xfrm>
              <a:off x="451095" y="2650289"/>
              <a:ext cx="1645712" cy="1505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User /</a:t>
              </a:r>
            </a:p>
            <a:p>
              <a:pPr algn="ctr"/>
              <a:r>
                <a:rPr lang="en-US" dirty="0">
                  <a:solidFill>
                    <a:schemeClr val="tx1"/>
                  </a:solidFill>
                </a:rPr>
                <a:t>Consumer </a:t>
              </a:r>
            </a:p>
          </p:txBody>
        </p:sp>
        <p:sp>
          <p:nvSpPr>
            <p:cNvPr id="20" name="Left-right Arrow 19">
              <a:extLst>
                <a:ext uri="{FF2B5EF4-FFF2-40B4-BE49-F238E27FC236}">
                  <a16:creationId xmlns:a16="http://schemas.microsoft.com/office/drawing/2014/main" id="{4BFDF97C-9085-4A0D-0758-6786D5DF59D7}"/>
                </a:ext>
              </a:extLst>
            </p:cNvPr>
            <p:cNvSpPr/>
            <p:nvPr/>
          </p:nvSpPr>
          <p:spPr>
            <a:xfrm>
              <a:off x="2171325" y="3144838"/>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sp>
        <p:nvSpPr>
          <p:cNvPr id="2" name="Title 1">
            <a:extLst>
              <a:ext uri="{FF2B5EF4-FFF2-40B4-BE49-F238E27FC236}">
                <a16:creationId xmlns:a16="http://schemas.microsoft.com/office/drawing/2014/main" id="{19B3EE3C-67DD-067C-DF9F-7600F846C0F6}"/>
              </a:ext>
            </a:extLst>
          </p:cNvPr>
          <p:cNvSpPr>
            <a:spLocks noGrp="1"/>
          </p:cNvSpPr>
          <p:nvPr>
            <p:ph type="title"/>
          </p:nvPr>
        </p:nvSpPr>
        <p:spPr/>
        <p:txBody>
          <a:bodyPr/>
          <a:lstStyle/>
          <a:p>
            <a:pPr marL="342900" indent="-342900"/>
            <a:r>
              <a:rPr lang="en-US" dirty="0"/>
              <a:t>Retrieval Augmented Generation </a:t>
            </a:r>
          </a:p>
        </p:txBody>
      </p:sp>
      <p:sp>
        <p:nvSpPr>
          <p:cNvPr id="24" name="Oval 23">
            <a:extLst>
              <a:ext uri="{FF2B5EF4-FFF2-40B4-BE49-F238E27FC236}">
                <a16:creationId xmlns:a16="http://schemas.microsoft.com/office/drawing/2014/main" id="{67FAF874-554A-2D89-F082-5147C544A071}"/>
              </a:ext>
            </a:extLst>
          </p:cNvPr>
          <p:cNvSpPr/>
          <p:nvPr/>
        </p:nvSpPr>
        <p:spPr>
          <a:xfrm>
            <a:off x="8016333" y="825688"/>
            <a:ext cx="4161977" cy="3598330"/>
          </a:xfrm>
          <a:custGeom>
            <a:avLst/>
            <a:gdLst>
              <a:gd name="connsiteX0" fmla="*/ 0 w 4161977"/>
              <a:gd name="connsiteY0" fmla="*/ 1799165 h 3598330"/>
              <a:gd name="connsiteX1" fmla="*/ 2080989 w 4161977"/>
              <a:gd name="connsiteY1" fmla="*/ 0 h 3598330"/>
              <a:gd name="connsiteX2" fmla="*/ 4161978 w 4161977"/>
              <a:gd name="connsiteY2" fmla="*/ 1799165 h 3598330"/>
              <a:gd name="connsiteX3" fmla="*/ 2080989 w 4161977"/>
              <a:gd name="connsiteY3" fmla="*/ 3598330 h 3598330"/>
              <a:gd name="connsiteX4" fmla="*/ 0 w 4161977"/>
              <a:gd name="connsiteY4" fmla="*/ 1799165 h 359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977" h="3598330" extrusionOk="0">
                <a:moveTo>
                  <a:pt x="0" y="1799165"/>
                </a:moveTo>
                <a:cubicBezTo>
                  <a:pt x="-89652" y="750215"/>
                  <a:pt x="831524" y="37594"/>
                  <a:pt x="2080989" y="0"/>
                </a:cubicBezTo>
                <a:cubicBezTo>
                  <a:pt x="3253788" y="4948"/>
                  <a:pt x="4043329" y="809287"/>
                  <a:pt x="4161978" y="1799165"/>
                </a:cubicBezTo>
                <a:cubicBezTo>
                  <a:pt x="4136959" y="2817248"/>
                  <a:pt x="3212724" y="3695404"/>
                  <a:pt x="2080989" y="3598330"/>
                </a:cubicBezTo>
                <a:cubicBezTo>
                  <a:pt x="860974" y="3559639"/>
                  <a:pt x="55684" y="2819422"/>
                  <a:pt x="0" y="1799165"/>
                </a:cubicBezTo>
                <a:close/>
              </a:path>
            </a:pathLst>
          </a:custGeom>
          <a:noFill/>
          <a:ln w="98425">
            <a:solidFill>
              <a:schemeClr val="accent3"/>
            </a:solidFill>
            <a:prstDash val="dash"/>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Tree>
    <p:extLst>
      <p:ext uri="{BB962C8B-B14F-4D97-AF65-F5344CB8AC3E}">
        <p14:creationId xmlns:p14="http://schemas.microsoft.com/office/powerpoint/2010/main" val="175895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7E190A-4D64-FB36-A1DE-10300ECAC6FE}"/>
              </a:ext>
            </a:extLst>
          </p:cNvPr>
          <p:cNvSpPr>
            <a:spLocks noGrp="1"/>
          </p:cNvSpPr>
          <p:nvPr>
            <p:ph type="sldNum" sz="quarter" idx="13"/>
          </p:nvPr>
        </p:nvSpPr>
        <p:spPr/>
        <p:txBody>
          <a:bodyPr/>
          <a:lstStyle/>
          <a:p>
            <a:fld id="{EB4B8DE2-A4E8-46E4-8BBF-D75455EFF32C}" type="slidenum">
              <a:rPr lang="en-US" smtClean="0"/>
              <a:pPr/>
              <a:t>24</a:t>
            </a:fld>
            <a:endParaRPr lang="en-US"/>
          </a:p>
        </p:txBody>
      </p:sp>
      <p:sp>
        <p:nvSpPr>
          <p:cNvPr id="2" name="Title 1">
            <a:extLst>
              <a:ext uri="{FF2B5EF4-FFF2-40B4-BE49-F238E27FC236}">
                <a16:creationId xmlns:a16="http://schemas.microsoft.com/office/drawing/2014/main" id="{19B3EE3C-67DD-067C-DF9F-7600F846C0F6}"/>
              </a:ext>
            </a:extLst>
          </p:cNvPr>
          <p:cNvSpPr>
            <a:spLocks noGrp="1"/>
          </p:cNvSpPr>
          <p:nvPr>
            <p:ph type="title"/>
          </p:nvPr>
        </p:nvSpPr>
        <p:spPr/>
        <p:txBody>
          <a:bodyPr/>
          <a:lstStyle/>
          <a:p>
            <a:pPr marL="342900" indent="-342900"/>
            <a:r>
              <a:rPr lang="en-US" dirty="0"/>
              <a:t>Retrieval Augmented Generation </a:t>
            </a:r>
          </a:p>
        </p:txBody>
      </p:sp>
      <p:sp>
        <p:nvSpPr>
          <p:cNvPr id="3" name="Oval 2">
            <a:extLst>
              <a:ext uri="{FF2B5EF4-FFF2-40B4-BE49-F238E27FC236}">
                <a16:creationId xmlns:a16="http://schemas.microsoft.com/office/drawing/2014/main" id="{07973CBB-11B5-63B7-DC20-1FFEA12640DC}"/>
              </a:ext>
            </a:extLst>
          </p:cNvPr>
          <p:cNvSpPr/>
          <p:nvPr/>
        </p:nvSpPr>
        <p:spPr>
          <a:xfrm>
            <a:off x="3224464" y="2328110"/>
            <a:ext cx="2406315" cy="220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LLM Application</a:t>
            </a:r>
          </a:p>
        </p:txBody>
      </p:sp>
      <p:grpSp>
        <p:nvGrpSpPr>
          <p:cNvPr id="21" name="Group 20">
            <a:extLst>
              <a:ext uri="{FF2B5EF4-FFF2-40B4-BE49-F238E27FC236}">
                <a16:creationId xmlns:a16="http://schemas.microsoft.com/office/drawing/2014/main" id="{CA8F6DBD-5C32-C375-6C95-3750FB3D0672}"/>
              </a:ext>
            </a:extLst>
          </p:cNvPr>
          <p:cNvGrpSpPr/>
          <p:nvPr/>
        </p:nvGrpSpPr>
        <p:grpSpPr>
          <a:xfrm>
            <a:off x="451095" y="2650289"/>
            <a:ext cx="2698851" cy="1505827"/>
            <a:chOff x="451095" y="2650289"/>
            <a:chExt cx="2698851" cy="1505827"/>
          </a:xfrm>
          <a:solidFill>
            <a:schemeClr val="accent2"/>
          </a:solidFill>
        </p:grpSpPr>
        <p:sp>
          <p:nvSpPr>
            <p:cNvPr id="22" name="Oval 21">
              <a:extLst>
                <a:ext uri="{FF2B5EF4-FFF2-40B4-BE49-F238E27FC236}">
                  <a16:creationId xmlns:a16="http://schemas.microsoft.com/office/drawing/2014/main" id="{88DF210F-628D-86E6-9FF0-A73058846547}"/>
                </a:ext>
              </a:extLst>
            </p:cNvPr>
            <p:cNvSpPr/>
            <p:nvPr/>
          </p:nvSpPr>
          <p:spPr>
            <a:xfrm>
              <a:off x="451095" y="2650289"/>
              <a:ext cx="1645712" cy="1505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User /</a:t>
              </a:r>
            </a:p>
            <a:p>
              <a:pPr algn="ctr"/>
              <a:r>
                <a:rPr lang="en-US" dirty="0">
                  <a:solidFill>
                    <a:schemeClr val="tx1"/>
                  </a:solidFill>
                </a:rPr>
                <a:t>Consumer </a:t>
              </a:r>
            </a:p>
          </p:txBody>
        </p:sp>
        <p:sp>
          <p:nvSpPr>
            <p:cNvPr id="23" name="Left-right Arrow 22">
              <a:extLst>
                <a:ext uri="{FF2B5EF4-FFF2-40B4-BE49-F238E27FC236}">
                  <a16:creationId xmlns:a16="http://schemas.microsoft.com/office/drawing/2014/main" id="{94A495A3-35AA-1D49-283D-DAA4B802D4D4}"/>
                </a:ext>
              </a:extLst>
            </p:cNvPr>
            <p:cNvSpPr/>
            <p:nvPr/>
          </p:nvSpPr>
          <p:spPr>
            <a:xfrm>
              <a:off x="2171325" y="3144838"/>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sp>
        <p:nvSpPr>
          <p:cNvPr id="25" name="Oval 24">
            <a:extLst>
              <a:ext uri="{FF2B5EF4-FFF2-40B4-BE49-F238E27FC236}">
                <a16:creationId xmlns:a16="http://schemas.microsoft.com/office/drawing/2014/main" id="{A91F832B-DF9A-AAA5-A17E-69314103F9B5}"/>
              </a:ext>
            </a:extLst>
          </p:cNvPr>
          <p:cNvSpPr/>
          <p:nvPr/>
        </p:nvSpPr>
        <p:spPr>
          <a:xfrm>
            <a:off x="6758436" y="2687178"/>
            <a:ext cx="1645712" cy="15058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Agent</a:t>
            </a:r>
          </a:p>
        </p:txBody>
      </p:sp>
      <p:sp>
        <p:nvSpPr>
          <p:cNvPr id="26" name="Left-right Arrow 25">
            <a:extLst>
              <a:ext uri="{FF2B5EF4-FFF2-40B4-BE49-F238E27FC236}">
                <a16:creationId xmlns:a16="http://schemas.microsoft.com/office/drawing/2014/main" id="{66A542A6-0B08-EF17-2517-7FF51C873D5B}"/>
              </a:ext>
            </a:extLst>
          </p:cNvPr>
          <p:cNvSpPr/>
          <p:nvPr/>
        </p:nvSpPr>
        <p:spPr>
          <a:xfrm>
            <a:off x="5675990" y="3188016"/>
            <a:ext cx="978621" cy="541420"/>
          </a:xfrm>
          <a:prstGeom prst="lef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nvGrpSpPr>
          <p:cNvPr id="29" name="Group 28">
            <a:extLst>
              <a:ext uri="{FF2B5EF4-FFF2-40B4-BE49-F238E27FC236}">
                <a16:creationId xmlns:a16="http://schemas.microsoft.com/office/drawing/2014/main" id="{7B62B1D2-D515-315E-E41D-2EDA02EECF4F}"/>
              </a:ext>
            </a:extLst>
          </p:cNvPr>
          <p:cNvGrpSpPr/>
          <p:nvPr/>
        </p:nvGrpSpPr>
        <p:grpSpPr>
          <a:xfrm>
            <a:off x="8507973" y="2328110"/>
            <a:ext cx="3284226" cy="2201780"/>
            <a:chOff x="8507973" y="2328110"/>
            <a:chExt cx="3284226" cy="2201780"/>
          </a:xfrm>
          <a:solidFill>
            <a:schemeClr val="accent5">
              <a:lumMod val="60000"/>
              <a:lumOff val="40000"/>
            </a:schemeClr>
          </a:solidFill>
        </p:grpSpPr>
        <p:sp>
          <p:nvSpPr>
            <p:cNvPr id="27" name="Oval 26">
              <a:extLst>
                <a:ext uri="{FF2B5EF4-FFF2-40B4-BE49-F238E27FC236}">
                  <a16:creationId xmlns:a16="http://schemas.microsoft.com/office/drawing/2014/main" id="{DEA99286-F027-4A10-F256-07EB9EC676DA}"/>
                </a:ext>
              </a:extLst>
            </p:cNvPr>
            <p:cNvSpPr/>
            <p:nvPr/>
          </p:nvSpPr>
          <p:spPr>
            <a:xfrm>
              <a:off x="9590419" y="2328110"/>
              <a:ext cx="2201780" cy="2201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dirty="0">
                  <a:solidFill>
                    <a:schemeClr val="tx1"/>
                  </a:solidFill>
                </a:rPr>
                <a:t>Vector Database</a:t>
              </a:r>
            </a:p>
          </p:txBody>
        </p:sp>
        <p:sp>
          <p:nvSpPr>
            <p:cNvPr id="28" name="Left-right Arrow 27">
              <a:extLst>
                <a:ext uri="{FF2B5EF4-FFF2-40B4-BE49-F238E27FC236}">
                  <a16:creationId xmlns:a16="http://schemas.microsoft.com/office/drawing/2014/main" id="{F63EC4FB-3511-9C2E-C4E1-283704E51447}"/>
                </a:ext>
              </a:extLst>
            </p:cNvPr>
            <p:cNvSpPr/>
            <p:nvPr/>
          </p:nvSpPr>
          <p:spPr>
            <a:xfrm>
              <a:off x="8507973" y="3188016"/>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grpSp>
        <p:nvGrpSpPr>
          <p:cNvPr id="57" name="Group 56">
            <a:extLst>
              <a:ext uri="{FF2B5EF4-FFF2-40B4-BE49-F238E27FC236}">
                <a16:creationId xmlns:a16="http://schemas.microsoft.com/office/drawing/2014/main" id="{70D63318-899F-FEF9-6AE0-E911CBB5F99D}"/>
              </a:ext>
            </a:extLst>
          </p:cNvPr>
          <p:cNvGrpSpPr/>
          <p:nvPr/>
        </p:nvGrpSpPr>
        <p:grpSpPr>
          <a:xfrm>
            <a:off x="6623772" y="4451463"/>
            <a:ext cx="4380193" cy="1814548"/>
            <a:chOff x="6623772" y="4451463"/>
            <a:chExt cx="4380193" cy="1814548"/>
          </a:xfrm>
        </p:grpSpPr>
        <p:grpSp>
          <p:nvGrpSpPr>
            <p:cNvPr id="38" name="Group 37">
              <a:extLst>
                <a:ext uri="{FF2B5EF4-FFF2-40B4-BE49-F238E27FC236}">
                  <a16:creationId xmlns:a16="http://schemas.microsoft.com/office/drawing/2014/main" id="{43D2A00D-37C5-A877-822A-7AB3AC4FC738}"/>
                </a:ext>
              </a:extLst>
            </p:cNvPr>
            <p:cNvGrpSpPr/>
            <p:nvPr/>
          </p:nvGrpSpPr>
          <p:grpSpPr>
            <a:xfrm>
              <a:off x="7786943" y="4753915"/>
              <a:ext cx="889865" cy="1214710"/>
              <a:chOff x="7716253" y="4716379"/>
              <a:chExt cx="1212947" cy="1573121"/>
            </a:xfrm>
          </p:grpSpPr>
          <p:sp>
            <p:nvSpPr>
              <p:cNvPr id="30" name="Snip Single Corner of Rectangle 29">
                <a:extLst>
                  <a:ext uri="{FF2B5EF4-FFF2-40B4-BE49-F238E27FC236}">
                    <a16:creationId xmlns:a16="http://schemas.microsoft.com/office/drawing/2014/main" id="{6DA6C80B-033B-2D78-4B5C-74E7B8397833}"/>
                  </a:ext>
                </a:extLst>
              </p:cNvPr>
              <p:cNvSpPr/>
              <p:nvPr/>
            </p:nvSpPr>
            <p:spPr>
              <a:xfrm>
                <a:off x="7716253" y="4716379"/>
                <a:ext cx="1212947" cy="1573121"/>
              </a:xfrm>
              <a:prstGeom prst="snip1Rect">
                <a:avLst/>
              </a:prstGeom>
              <a:solidFill>
                <a:srgbClr val="FFF0B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31" name="Right Triangle 30">
                <a:extLst>
                  <a:ext uri="{FF2B5EF4-FFF2-40B4-BE49-F238E27FC236}">
                    <a16:creationId xmlns:a16="http://schemas.microsoft.com/office/drawing/2014/main" id="{2CB76F62-D01D-969F-29FF-5D79169BC39A}"/>
                  </a:ext>
                </a:extLst>
              </p:cNvPr>
              <p:cNvSpPr/>
              <p:nvPr/>
            </p:nvSpPr>
            <p:spPr>
              <a:xfrm>
                <a:off x="8737401" y="4716379"/>
                <a:ext cx="191799" cy="206943"/>
              </a:xfrm>
              <a:prstGeom prst="rtTriangle">
                <a:avLst/>
              </a:prstGeom>
              <a:solidFill>
                <a:srgbClr val="FFBB4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cxnSp>
            <p:nvCxnSpPr>
              <p:cNvPr id="33" name="Straight Connector 32">
                <a:extLst>
                  <a:ext uri="{FF2B5EF4-FFF2-40B4-BE49-F238E27FC236}">
                    <a16:creationId xmlns:a16="http://schemas.microsoft.com/office/drawing/2014/main" id="{93D50E3C-9DE1-DBF0-1FFF-6163B397F3A7}"/>
                  </a:ext>
                </a:extLst>
              </p:cNvPr>
              <p:cNvCxnSpPr/>
              <p:nvPr/>
            </p:nvCxnSpPr>
            <p:spPr>
              <a:xfrm>
                <a:off x="7902341" y="509176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6A5292-3CBA-208D-F4BE-84624AE047AD}"/>
                  </a:ext>
                </a:extLst>
              </p:cNvPr>
              <p:cNvCxnSpPr/>
              <p:nvPr/>
            </p:nvCxnSpPr>
            <p:spPr>
              <a:xfrm>
                <a:off x="7902341" y="5306729"/>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150448-BDED-30BF-EA7B-71480E8E6ACD}"/>
                  </a:ext>
                </a:extLst>
              </p:cNvPr>
              <p:cNvCxnSpPr/>
              <p:nvPr/>
            </p:nvCxnSpPr>
            <p:spPr>
              <a:xfrm>
                <a:off x="7902341" y="551848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0B78C8-4586-8A35-9B5F-2ED54ABCD06D}"/>
                  </a:ext>
                </a:extLst>
              </p:cNvPr>
              <p:cNvCxnSpPr/>
              <p:nvPr/>
            </p:nvCxnSpPr>
            <p:spPr>
              <a:xfrm>
                <a:off x="7902341" y="5735054"/>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B26590-9482-CB5B-59A5-A6FC8CBADC89}"/>
                  </a:ext>
                </a:extLst>
              </p:cNvPr>
              <p:cNvCxnSpPr/>
              <p:nvPr/>
            </p:nvCxnSpPr>
            <p:spPr>
              <a:xfrm>
                <a:off x="7902341" y="5951622"/>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27E19BED-6BA3-1D1E-BD79-85675C47F4DB}"/>
                </a:ext>
              </a:extLst>
            </p:cNvPr>
            <p:cNvGrpSpPr/>
            <p:nvPr/>
          </p:nvGrpSpPr>
          <p:grpSpPr>
            <a:xfrm>
              <a:off x="8424290" y="5051301"/>
              <a:ext cx="889865" cy="1214710"/>
              <a:chOff x="7716253" y="4716379"/>
              <a:chExt cx="1212947" cy="1573121"/>
            </a:xfrm>
          </p:grpSpPr>
          <p:sp>
            <p:nvSpPr>
              <p:cNvPr id="40" name="Snip Single Corner of Rectangle 39">
                <a:extLst>
                  <a:ext uri="{FF2B5EF4-FFF2-40B4-BE49-F238E27FC236}">
                    <a16:creationId xmlns:a16="http://schemas.microsoft.com/office/drawing/2014/main" id="{9C36D9AE-151B-CA38-0FE6-3EE6AC6A276E}"/>
                  </a:ext>
                </a:extLst>
              </p:cNvPr>
              <p:cNvSpPr/>
              <p:nvPr/>
            </p:nvSpPr>
            <p:spPr>
              <a:xfrm>
                <a:off x="7716253" y="4716379"/>
                <a:ext cx="1212947" cy="1573121"/>
              </a:xfrm>
              <a:prstGeom prst="snip1Rect">
                <a:avLst/>
              </a:prstGeom>
              <a:solidFill>
                <a:srgbClr val="FFF0B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41" name="Right Triangle 40">
                <a:extLst>
                  <a:ext uri="{FF2B5EF4-FFF2-40B4-BE49-F238E27FC236}">
                    <a16:creationId xmlns:a16="http://schemas.microsoft.com/office/drawing/2014/main" id="{7FF23198-3165-9554-7298-92163EF49932}"/>
                  </a:ext>
                </a:extLst>
              </p:cNvPr>
              <p:cNvSpPr/>
              <p:nvPr/>
            </p:nvSpPr>
            <p:spPr>
              <a:xfrm>
                <a:off x="8737401" y="4716379"/>
                <a:ext cx="191799" cy="206943"/>
              </a:xfrm>
              <a:prstGeom prst="r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cxnSp>
            <p:nvCxnSpPr>
              <p:cNvPr id="42" name="Straight Connector 41">
                <a:extLst>
                  <a:ext uri="{FF2B5EF4-FFF2-40B4-BE49-F238E27FC236}">
                    <a16:creationId xmlns:a16="http://schemas.microsoft.com/office/drawing/2014/main" id="{9C318065-879D-F52E-3042-DBE55658A9F1}"/>
                  </a:ext>
                </a:extLst>
              </p:cNvPr>
              <p:cNvCxnSpPr/>
              <p:nvPr/>
            </p:nvCxnSpPr>
            <p:spPr>
              <a:xfrm>
                <a:off x="7902341" y="509176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473B3C-6DA6-4C7C-8F7C-FF1D2356ABC8}"/>
                  </a:ext>
                </a:extLst>
              </p:cNvPr>
              <p:cNvCxnSpPr/>
              <p:nvPr/>
            </p:nvCxnSpPr>
            <p:spPr>
              <a:xfrm>
                <a:off x="7902341" y="5306729"/>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16908B-841E-8F6E-46D8-41C5AD7D4FC8}"/>
                  </a:ext>
                </a:extLst>
              </p:cNvPr>
              <p:cNvCxnSpPr/>
              <p:nvPr/>
            </p:nvCxnSpPr>
            <p:spPr>
              <a:xfrm>
                <a:off x="7902341" y="551848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EC1375-6256-3CE1-959A-639794262287}"/>
                  </a:ext>
                </a:extLst>
              </p:cNvPr>
              <p:cNvCxnSpPr/>
              <p:nvPr/>
            </p:nvCxnSpPr>
            <p:spPr>
              <a:xfrm>
                <a:off x="7902341" y="5735054"/>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4886527-4112-449B-1C0B-E5707DD84518}"/>
                  </a:ext>
                </a:extLst>
              </p:cNvPr>
              <p:cNvCxnSpPr/>
              <p:nvPr/>
            </p:nvCxnSpPr>
            <p:spPr>
              <a:xfrm>
                <a:off x="7902341" y="5951622"/>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DCF1B34-6CC6-9CA9-226B-36AAF09E693B}"/>
                </a:ext>
              </a:extLst>
            </p:cNvPr>
            <p:cNvGrpSpPr/>
            <p:nvPr/>
          </p:nvGrpSpPr>
          <p:grpSpPr>
            <a:xfrm>
              <a:off x="8816551" y="4451463"/>
              <a:ext cx="889865" cy="1214710"/>
              <a:chOff x="7716253" y="4716379"/>
              <a:chExt cx="1212947" cy="1573121"/>
            </a:xfrm>
          </p:grpSpPr>
          <p:sp>
            <p:nvSpPr>
              <p:cNvPr id="48" name="Snip Single Corner of Rectangle 47">
                <a:extLst>
                  <a:ext uri="{FF2B5EF4-FFF2-40B4-BE49-F238E27FC236}">
                    <a16:creationId xmlns:a16="http://schemas.microsoft.com/office/drawing/2014/main" id="{533A5BEF-07EE-590D-5F72-E9E9FC0F37F7}"/>
                  </a:ext>
                </a:extLst>
              </p:cNvPr>
              <p:cNvSpPr/>
              <p:nvPr/>
            </p:nvSpPr>
            <p:spPr>
              <a:xfrm>
                <a:off x="7716253" y="4716379"/>
                <a:ext cx="1212947" cy="1573121"/>
              </a:xfrm>
              <a:prstGeom prst="snip1Rect">
                <a:avLst/>
              </a:prstGeom>
              <a:solidFill>
                <a:srgbClr val="FFF0B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49" name="Right Triangle 48">
                <a:extLst>
                  <a:ext uri="{FF2B5EF4-FFF2-40B4-BE49-F238E27FC236}">
                    <a16:creationId xmlns:a16="http://schemas.microsoft.com/office/drawing/2014/main" id="{385E8AD9-FC44-990E-3F74-FDA3B2C7F757}"/>
                  </a:ext>
                </a:extLst>
              </p:cNvPr>
              <p:cNvSpPr/>
              <p:nvPr/>
            </p:nvSpPr>
            <p:spPr>
              <a:xfrm>
                <a:off x="8737401" y="4716379"/>
                <a:ext cx="191799" cy="206943"/>
              </a:xfrm>
              <a:prstGeom prst="rtTriangle">
                <a:avLst/>
              </a:prstGeom>
              <a:solidFill>
                <a:srgbClr val="FFBB4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cxnSp>
            <p:nvCxnSpPr>
              <p:cNvPr id="50" name="Straight Connector 49">
                <a:extLst>
                  <a:ext uri="{FF2B5EF4-FFF2-40B4-BE49-F238E27FC236}">
                    <a16:creationId xmlns:a16="http://schemas.microsoft.com/office/drawing/2014/main" id="{5304E3E5-B838-21CC-53B7-7F63AC11CD60}"/>
                  </a:ext>
                </a:extLst>
              </p:cNvPr>
              <p:cNvCxnSpPr/>
              <p:nvPr/>
            </p:nvCxnSpPr>
            <p:spPr>
              <a:xfrm>
                <a:off x="7902341" y="509176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F3F11D-F632-531D-F44C-42E7F6BC0D43}"/>
                  </a:ext>
                </a:extLst>
              </p:cNvPr>
              <p:cNvCxnSpPr/>
              <p:nvPr/>
            </p:nvCxnSpPr>
            <p:spPr>
              <a:xfrm>
                <a:off x="7902341" y="5306729"/>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5B8243-25A8-E539-2DD9-4565222C78FF}"/>
                  </a:ext>
                </a:extLst>
              </p:cNvPr>
              <p:cNvCxnSpPr/>
              <p:nvPr/>
            </p:nvCxnSpPr>
            <p:spPr>
              <a:xfrm>
                <a:off x="7902341" y="551848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3E67BDD-7350-8639-43CB-036523DAAB02}"/>
                  </a:ext>
                </a:extLst>
              </p:cNvPr>
              <p:cNvCxnSpPr/>
              <p:nvPr/>
            </p:nvCxnSpPr>
            <p:spPr>
              <a:xfrm>
                <a:off x="7902341" y="5735054"/>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1B0BA82-A986-8F4D-9F9A-C41985EBCE7A}"/>
                  </a:ext>
                </a:extLst>
              </p:cNvPr>
              <p:cNvCxnSpPr/>
              <p:nvPr/>
            </p:nvCxnSpPr>
            <p:spPr>
              <a:xfrm>
                <a:off x="7902341" y="5951622"/>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E617B3E4-8EB0-1763-C455-6E605F1CFE33}"/>
                </a:ext>
              </a:extLst>
            </p:cNvPr>
            <p:cNvSpPr txBox="1"/>
            <p:nvPr/>
          </p:nvSpPr>
          <p:spPr>
            <a:xfrm>
              <a:off x="6623772" y="5220609"/>
              <a:ext cx="1022716" cy="369332"/>
            </a:xfrm>
            <a:prstGeom prst="rect">
              <a:avLst/>
            </a:prstGeom>
            <a:noFill/>
          </p:spPr>
          <p:txBody>
            <a:bodyPr wrap="none" lIns="0" rIns="0" rtlCol="0">
              <a:spAutoFit/>
            </a:bodyPr>
            <a:lstStyle/>
            <a:p>
              <a:pPr algn="l"/>
              <a:r>
                <a:rPr lang="en-US" dirty="0"/>
                <a:t>Your data</a:t>
              </a:r>
            </a:p>
          </p:txBody>
        </p:sp>
        <p:sp>
          <p:nvSpPr>
            <p:cNvPr id="56" name="Bent Arrow 55">
              <a:extLst>
                <a:ext uri="{FF2B5EF4-FFF2-40B4-BE49-F238E27FC236}">
                  <a16:creationId xmlns:a16="http://schemas.microsoft.com/office/drawing/2014/main" id="{793E0354-79A0-8D95-2883-2C473E5015D0}"/>
                </a:ext>
              </a:extLst>
            </p:cNvPr>
            <p:cNvSpPr/>
            <p:nvPr/>
          </p:nvSpPr>
          <p:spPr>
            <a:xfrm rot="16200000" flipV="1">
              <a:off x="9933658" y="4566938"/>
              <a:ext cx="1010765" cy="1129848"/>
            </a:xfrm>
            <a:prstGeom prst="bentArrow">
              <a:avLst>
                <a:gd name="adj1" fmla="val 35381"/>
                <a:gd name="adj2" fmla="val 33235"/>
                <a:gd name="adj3" fmla="val 25000"/>
                <a:gd name="adj4" fmla="val 4375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25312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7E190A-4D64-FB36-A1DE-10300ECAC6FE}"/>
              </a:ext>
            </a:extLst>
          </p:cNvPr>
          <p:cNvSpPr>
            <a:spLocks noGrp="1"/>
          </p:cNvSpPr>
          <p:nvPr>
            <p:ph type="sldNum" sz="quarter" idx="13"/>
          </p:nvPr>
        </p:nvSpPr>
        <p:spPr/>
        <p:txBody>
          <a:bodyPr/>
          <a:lstStyle/>
          <a:p>
            <a:fld id="{EB4B8DE2-A4E8-46E4-8BBF-D75455EFF32C}" type="slidenum">
              <a:rPr lang="en-US" smtClean="0"/>
              <a:pPr/>
              <a:t>25</a:t>
            </a:fld>
            <a:endParaRPr lang="en-US"/>
          </a:p>
        </p:txBody>
      </p:sp>
      <p:sp>
        <p:nvSpPr>
          <p:cNvPr id="2" name="Title 1">
            <a:extLst>
              <a:ext uri="{FF2B5EF4-FFF2-40B4-BE49-F238E27FC236}">
                <a16:creationId xmlns:a16="http://schemas.microsoft.com/office/drawing/2014/main" id="{19B3EE3C-67DD-067C-DF9F-7600F846C0F6}"/>
              </a:ext>
            </a:extLst>
          </p:cNvPr>
          <p:cNvSpPr>
            <a:spLocks noGrp="1"/>
          </p:cNvSpPr>
          <p:nvPr>
            <p:ph type="title"/>
          </p:nvPr>
        </p:nvSpPr>
        <p:spPr/>
        <p:txBody>
          <a:bodyPr/>
          <a:lstStyle/>
          <a:p>
            <a:pPr marL="342900" indent="-342900"/>
            <a:r>
              <a:rPr lang="en-US" dirty="0"/>
              <a:t>Retrieval Augmented Generation </a:t>
            </a:r>
          </a:p>
        </p:txBody>
      </p:sp>
      <p:sp>
        <p:nvSpPr>
          <p:cNvPr id="3" name="Oval 2">
            <a:extLst>
              <a:ext uri="{FF2B5EF4-FFF2-40B4-BE49-F238E27FC236}">
                <a16:creationId xmlns:a16="http://schemas.microsoft.com/office/drawing/2014/main" id="{07973CBB-11B5-63B7-DC20-1FFEA12640DC}"/>
              </a:ext>
            </a:extLst>
          </p:cNvPr>
          <p:cNvSpPr/>
          <p:nvPr/>
        </p:nvSpPr>
        <p:spPr>
          <a:xfrm>
            <a:off x="3224464" y="1533634"/>
            <a:ext cx="2406315" cy="220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LLM Application</a:t>
            </a:r>
          </a:p>
        </p:txBody>
      </p:sp>
      <p:grpSp>
        <p:nvGrpSpPr>
          <p:cNvPr id="21" name="Group 20">
            <a:extLst>
              <a:ext uri="{FF2B5EF4-FFF2-40B4-BE49-F238E27FC236}">
                <a16:creationId xmlns:a16="http://schemas.microsoft.com/office/drawing/2014/main" id="{CA8F6DBD-5C32-C375-6C95-3750FB3D0672}"/>
              </a:ext>
            </a:extLst>
          </p:cNvPr>
          <p:cNvGrpSpPr/>
          <p:nvPr/>
        </p:nvGrpSpPr>
        <p:grpSpPr>
          <a:xfrm>
            <a:off x="451095" y="1855813"/>
            <a:ext cx="2698851" cy="1505827"/>
            <a:chOff x="451095" y="2650289"/>
            <a:chExt cx="2698851" cy="1505827"/>
          </a:xfrm>
          <a:solidFill>
            <a:schemeClr val="accent2"/>
          </a:solidFill>
        </p:grpSpPr>
        <p:sp>
          <p:nvSpPr>
            <p:cNvPr id="22" name="Oval 21">
              <a:extLst>
                <a:ext uri="{FF2B5EF4-FFF2-40B4-BE49-F238E27FC236}">
                  <a16:creationId xmlns:a16="http://schemas.microsoft.com/office/drawing/2014/main" id="{88DF210F-628D-86E6-9FF0-A73058846547}"/>
                </a:ext>
              </a:extLst>
            </p:cNvPr>
            <p:cNvSpPr/>
            <p:nvPr/>
          </p:nvSpPr>
          <p:spPr>
            <a:xfrm>
              <a:off x="451095" y="2650289"/>
              <a:ext cx="1645712" cy="1505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User /</a:t>
              </a:r>
            </a:p>
            <a:p>
              <a:pPr algn="ctr"/>
              <a:r>
                <a:rPr lang="en-US" dirty="0">
                  <a:solidFill>
                    <a:schemeClr val="tx1"/>
                  </a:solidFill>
                </a:rPr>
                <a:t>Consumer </a:t>
              </a:r>
            </a:p>
          </p:txBody>
        </p:sp>
        <p:sp>
          <p:nvSpPr>
            <p:cNvPr id="23" name="Left-right Arrow 22">
              <a:extLst>
                <a:ext uri="{FF2B5EF4-FFF2-40B4-BE49-F238E27FC236}">
                  <a16:creationId xmlns:a16="http://schemas.microsoft.com/office/drawing/2014/main" id="{94A495A3-35AA-1D49-283D-DAA4B802D4D4}"/>
                </a:ext>
              </a:extLst>
            </p:cNvPr>
            <p:cNvSpPr/>
            <p:nvPr/>
          </p:nvSpPr>
          <p:spPr>
            <a:xfrm>
              <a:off x="2171325" y="3144838"/>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sp>
        <p:nvSpPr>
          <p:cNvPr id="25" name="Oval 24">
            <a:extLst>
              <a:ext uri="{FF2B5EF4-FFF2-40B4-BE49-F238E27FC236}">
                <a16:creationId xmlns:a16="http://schemas.microsoft.com/office/drawing/2014/main" id="{A91F832B-DF9A-AAA5-A17E-69314103F9B5}"/>
              </a:ext>
            </a:extLst>
          </p:cNvPr>
          <p:cNvSpPr/>
          <p:nvPr/>
        </p:nvSpPr>
        <p:spPr>
          <a:xfrm>
            <a:off x="6758436" y="1892702"/>
            <a:ext cx="1645712" cy="15058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Agent</a:t>
            </a:r>
          </a:p>
        </p:txBody>
      </p:sp>
      <p:sp>
        <p:nvSpPr>
          <p:cNvPr id="26" name="Left-right Arrow 25">
            <a:extLst>
              <a:ext uri="{FF2B5EF4-FFF2-40B4-BE49-F238E27FC236}">
                <a16:creationId xmlns:a16="http://schemas.microsoft.com/office/drawing/2014/main" id="{66A542A6-0B08-EF17-2517-7FF51C873D5B}"/>
              </a:ext>
            </a:extLst>
          </p:cNvPr>
          <p:cNvSpPr/>
          <p:nvPr/>
        </p:nvSpPr>
        <p:spPr>
          <a:xfrm>
            <a:off x="5675990" y="2393540"/>
            <a:ext cx="978621" cy="541420"/>
          </a:xfrm>
          <a:prstGeom prst="lef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nvGrpSpPr>
          <p:cNvPr id="29" name="Group 28">
            <a:extLst>
              <a:ext uri="{FF2B5EF4-FFF2-40B4-BE49-F238E27FC236}">
                <a16:creationId xmlns:a16="http://schemas.microsoft.com/office/drawing/2014/main" id="{7B62B1D2-D515-315E-E41D-2EDA02EECF4F}"/>
              </a:ext>
            </a:extLst>
          </p:cNvPr>
          <p:cNvGrpSpPr/>
          <p:nvPr/>
        </p:nvGrpSpPr>
        <p:grpSpPr>
          <a:xfrm>
            <a:off x="8507973" y="1533634"/>
            <a:ext cx="3284226" cy="2201780"/>
            <a:chOff x="8507973" y="2328110"/>
            <a:chExt cx="3284226" cy="2201780"/>
          </a:xfrm>
          <a:solidFill>
            <a:schemeClr val="accent5">
              <a:lumMod val="60000"/>
              <a:lumOff val="40000"/>
            </a:schemeClr>
          </a:solidFill>
        </p:grpSpPr>
        <p:sp>
          <p:nvSpPr>
            <p:cNvPr id="27" name="Oval 26">
              <a:extLst>
                <a:ext uri="{FF2B5EF4-FFF2-40B4-BE49-F238E27FC236}">
                  <a16:creationId xmlns:a16="http://schemas.microsoft.com/office/drawing/2014/main" id="{DEA99286-F027-4A10-F256-07EB9EC676DA}"/>
                </a:ext>
              </a:extLst>
            </p:cNvPr>
            <p:cNvSpPr/>
            <p:nvPr/>
          </p:nvSpPr>
          <p:spPr>
            <a:xfrm>
              <a:off x="9590419" y="2328110"/>
              <a:ext cx="2201780" cy="2201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b="1" dirty="0">
                  <a:solidFill>
                    <a:schemeClr val="tx1"/>
                  </a:solidFill>
                </a:rPr>
                <a:t>Vector Database</a:t>
              </a:r>
            </a:p>
          </p:txBody>
        </p:sp>
        <p:sp>
          <p:nvSpPr>
            <p:cNvPr id="28" name="Left-right Arrow 27">
              <a:extLst>
                <a:ext uri="{FF2B5EF4-FFF2-40B4-BE49-F238E27FC236}">
                  <a16:creationId xmlns:a16="http://schemas.microsoft.com/office/drawing/2014/main" id="{F63EC4FB-3511-9C2E-C4E1-283704E51447}"/>
                </a:ext>
              </a:extLst>
            </p:cNvPr>
            <p:cNvSpPr/>
            <p:nvPr/>
          </p:nvSpPr>
          <p:spPr>
            <a:xfrm>
              <a:off x="8507973" y="3188016"/>
              <a:ext cx="978621" cy="541420"/>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grpSp>
        <p:nvGrpSpPr>
          <p:cNvPr id="57" name="Group 56">
            <a:extLst>
              <a:ext uri="{FF2B5EF4-FFF2-40B4-BE49-F238E27FC236}">
                <a16:creationId xmlns:a16="http://schemas.microsoft.com/office/drawing/2014/main" id="{70D63318-899F-FEF9-6AE0-E911CBB5F99D}"/>
              </a:ext>
            </a:extLst>
          </p:cNvPr>
          <p:cNvGrpSpPr/>
          <p:nvPr/>
        </p:nvGrpSpPr>
        <p:grpSpPr>
          <a:xfrm>
            <a:off x="6623772" y="3656987"/>
            <a:ext cx="4380193" cy="1814548"/>
            <a:chOff x="6623772" y="4451463"/>
            <a:chExt cx="4380193" cy="1814548"/>
          </a:xfrm>
        </p:grpSpPr>
        <p:grpSp>
          <p:nvGrpSpPr>
            <p:cNvPr id="38" name="Group 37">
              <a:extLst>
                <a:ext uri="{FF2B5EF4-FFF2-40B4-BE49-F238E27FC236}">
                  <a16:creationId xmlns:a16="http://schemas.microsoft.com/office/drawing/2014/main" id="{43D2A00D-37C5-A877-822A-7AB3AC4FC738}"/>
                </a:ext>
              </a:extLst>
            </p:cNvPr>
            <p:cNvGrpSpPr/>
            <p:nvPr/>
          </p:nvGrpSpPr>
          <p:grpSpPr>
            <a:xfrm>
              <a:off x="7786943" y="4753915"/>
              <a:ext cx="889865" cy="1214710"/>
              <a:chOff x="7716253" y="4716379"/>
              <a:chExt cx="1212947" cy="1573121"/>
            </a:xfrm>
          </p:grpSpPr>
          <p:sp>
            <p:nvSpPr>
              <p:cNvPr id="30" name="Snip Single Corner of Rectangle 29">
                <a:extLst>
                  <a:ext uri="{FF2B5EF4-FFF2-40B4-BE49-F238E27FC236}">
                    <a16:creationId xmlns:a16="http://schemas.microsoft.com/office/drawing/2014/main" id="{6DA6C80B-033B-2D78-4B5C-74E7B8397833}"/>
                  </a:ext>
                </a:extLst>
              </p:cNvPr>
              <p:cNvSpPr/>
              <p:nvPr/>
            </p:nvSpPr>
            <p:spPr>
              <a:xfrm>
                <a:off x="7716253" y="4716379"/>
                <a:ext cx="1212947" cy="1573121"/>
              </a:xfrm>
              <a:prstGeom prst="snip1Rect">
                <a:avLst/>
              </a:prstGeom>
              <a:solidFill>
                <a:srgbClr val="FFF0B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31" name="Right Triangle 30">
                <a:extLst>
                  <a:ext uri="{FF2B5EF4-FFF2-40B4-BE49-F238E27FC236}">
                    <a16:creationId xmlns:a16="http://schemas.microsoft.com/office/drawing/2014/main" id="{2CB76F62-D01D-969F-29FF-5D79169BC39A}"/>
                  </a:ext>
                </a:extLst>
              </p:cNvPr>
              <p:cNvSpPr/>
              <p:nvPr/>
            </p:nvSpPr>
            <p:spPr>
              <a:xfrm>
                <a:off x="8737401" y="4716379"/>
                <a:ext cx="191799" cy="206943"/>
              </a:xfrm>
              <a:prstGeom prst="rtTriangle">
                <a:avLst/>
              </a:prstGeom>
              <a:solidFill>
                <a:srgbClr val="FFBB4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cxnSp>
            <p:nvCxnSpPr>
              <p:cNvPr id="33" name="Straight Connector 32">
                <a:extLst>
                  <a:ext uri="{FF2B5EF4-FFF2-40B4-BE49-F238E27FC236}">
                    <a16:creationId xmlns:a16="http://schemas.microsoft.com/office/drawing/2014/main" id="{93D50E3C-9DE1-DBF0-1FFF-6163B397F3A7}"/>
                  </a:ext>
                </a:extLst>
              </p:cNvPr>
              <p:cNvCxnSpPr/>
              <p:nvPr/>
            </p:nvCxnSpPr>
            <p:spPr>
              <a:xfrm>
                <a:off x="7902341" y="509176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6A5292-3CBA-208D-F4BE-84624AE047AD}"/>
                  </a:ext>
                </a:extLst>
              </p:cNvPr>
              <p:cNvCxnSpPr/>
              <p:nvPr/>
            </p:nvCxnSpPr>
            <p:spPr>
              <a:xfrm>
                <a:off x="7902341" y="5306729"/>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150448-BDED-30BF-EA7B-71480E8E6ACD}"/>
                  </a:ext>
                </a:extLst>
              </p:cNvPr>
              <p:cNvCxnSpPr/>
              <p:nvPr/>
            </p:nvCxnSpPr>
            <p:spPr>
              <a:xfrm>
                <a:off x="7902341" y="551848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0B78C8-4586-8A35-9B5F-2ED54ABCD06D}"/>
                  </a:ext>
                </a:extLst>
              </p:cNvPr>
              <p:cNvCxnSpPr/>
              <p:nvPr/>
            </p:nvCxnSpPr>
            <p:spPr>
              <a:xfrm>
                <a:off x="7902341" y="5735054"/>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B26590-9482-CB5B-59A5-A6FC8CBADC89}"/>
                  </a:ext>
                </a:extLst>
              </p:cNvPr>
              <p:cNvCxnSpPr/>
              <p:nvPr/>
            </p:nvCxnSpPr>
            <p:spPr>
              <a:xfrm>
                <a:off x="7902341" y="5951622"/>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27E19BED-6BA3-1D1E-BD79-85675C47F4DB}"/>
                </a:ext>
              </a:extLst>
            </p:cNvPr>
            <p:cNvGrpSpPr/>
            <p:nvPr/>
          </p:nvGrpSpPr>
          <p:grpSpPr>
            <a:xfrm>
              <a:off x="8424290" y="5051301"/>
              <a:ext cx="889865" cy="1214710"/>
              <a:chOff x="7716253" y="4716379"/>
              <a:chExt cx="1212947" cy="1573121"/>
            </a:xfrm>
          </p:grpSpPr>
          <p:sp>
            <p:nvSpPr>
              <p:cNvPr id="40" name="Snip Single Corner of Rectangle 39">
                <a:extLst>
                  <a:ext uri="{FF2B5EF4-FFF2-40B4-BE49-F238E27FC236}">
                    <a16:creationId xmlns:a16="http://schemas.microsoft.com/office/drawing/2014/main" id="{9C36D9AE-151B-CA38-0FE6-3EE6AC6A276E}"/>
                  </a:ext>
                </a:extLst>
              </p:cNvPr>
              <p:cNvSpPr/>
              <p:nvPr/>
            </p:nvSpPr>
            <p:spPr>
              <a:xfrm>
                <a:off x="7716253" y="4716379"/>
                <a:ext cx="1212947" cy="1573121"/>
              </a:xfrm>
              <a:prstGeom prst="snip1Rect">
                <a:avLst/>
              </a:prstGeom>
              <a:solidFill>
                <a:srgbClr val="FFF0B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41" name="Right Triangle 40">
                <a:extLst>
                  <a:ext uri="{FF2B5EF4-FFF2-40B4-BE49-F238E27FC236}">
                    <a16:creationId xmlns:a16="http://schemas.microsoft.com/office/drawing/2014/main" id="{7FF23198-3165-9554-7298-92163EF49932}"/>
                  </a:ext>
                </a:extLst>
              </p:cNvPr>
              <p:cNvSpPr/>
              <p:nvPr/>
            </p:nvSpPr>
            <p:spPr>
              <a:xfrm>
                <a:off x="8737401" y="4716379"/>
                <a:ext cx="191799" cy="206943"/>
              </a:xfrm>
              <a:prstGeom prst="r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cxnSp>
            <p:nvCxnSpPr>
              <p:cNvPr id="42" name="Straight Connector 41">
                <a:extLst>
                  <a:ext uri="{FF2B5EF4-FFF2-40B4-BE49-F238E27FC236}">
                    <a16:creationId xmlns:a16="http://schemas.microsoft.com/office/drawing/2014/main" id="{9C318065-879D-F52E-3042-DBE55658A9F1}"/>
                  </a:ext>
                </a:extLst>
              </p:cNvPr>
              <p:cNvCxnSpPr/>
              <p:nvPr/>
            </p:nvCxnSpPr>
            <p:spPr>
              <a:xfrm>
                <a:off x="7902341" y="509176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473B3C-6DA6-4C7C-8F7C-FF1D2356ABC8}"/>
                  </a:ext>
                </a:extLst>
              </p:cNvPr>
              <p:cNvCxnSpPr/>
              <p:nvPr/>
            </p:nvCxnSpPr>
            <p:spPr>
              <a:xfrm>
                <a:off x="7902341" y="5306729"/>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16908B-841E-8F6E-46D8-41C5AD7D4FC8}"/>
                  </a:ext>
                </a:extLst>
              </p:cNvPr>
              <p:cNvCxnSpPr/>
              <p:nvPr/>
            </p:nvCxnSpPr>
            <p:spPr>
              <a:xfrm>
                <a:off x="7902341" y="551848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EC1375-6256-3CE1-959A-639794262287}"/>
                  </a:ext>
                </a:extLst>
              </p:cNvPr>
              <p:cNvCxnSpPr/>
              <p:nvPr/>
            </p:nvCxnSpPr>
            <p:spPr>
              <a:xfrm>
                <a:off x="7902341" y="5735054"/>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4886527-4112-449B-1C0B-E5707DD84518}"/>
                  </a:ext>
                </a:extLst>
              </p:cNvPr>
              <p:cNvCxnSpPr/>
              <p:nvPr/>
            </p:nvCxnSpPr>
            <p:spPr>
              <a:xfrm>
                <a:off x="7902341" y="5951622"/>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DCF1B34-6CC6-9CA9-226B-36AAF09E693B}"/>
                </a:ext>
              </a:extLst>
            </p:cNvPr>
            <p:cNvGrpSpPr/>
            <p:nvPr/>
          </p:nvGrpSpPr>
          <p:grpSpPr>
            <a:xfrm>
              <a:off x="8816551" y="4451463"/>
              <a:ext cx="889865" cy="1214710"/>
              <a:chOff x="7716253" y="4716379"/>
              <a:chExt cx="1212947" cy="1573121"/>
            </a:xfrm>
          </p:grpSpPr>
          <p:sp>
            <p:nvSpPr>
              <p:cNvPr id="48" name="Snip Single Corner of Rectangle 47">
                <a:extLst>
                  <a:ext uri="{FF2B5EF4-FFF2-40B4-BE49-F238E27FC236}">
                    <a16:creationId xmlns:a16="http://schemas.microsoft.com/office/drawing/2014/main" id="{533A5BEF-07EE-590D-5F72-E9E9FC0F37F7}"/>
                  </a:ext>
                </a:extLst>
              </p:cNvPr>
              <p:cNvSpPr/>
              <p:nvPr/>
            </p:nvSpPr>
            <p:spPr>
              <a:xfrm>
                <a:off x="7716253" y="4716379"/>
                <a:ext cx="1212947" cy="1573121"/>
              </a:xfrm>
              <a:prstGeom prst="snip1Rect">
                <a:avLst/>
              </a:prstGeom>
              <a:solidFill>
                <a:srgbClr val="FFF0B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49" name="Right Triangle 48">
                <a:extLst>
                  <a:ext uri="{FF2B5EF4-FFF2-40B4-BE49-F238E27FC236}">
                    <a16:creationId xmlns:a16="http://schemas.microsoft.com/office/drawing/2014/main" id="{385E8AD9-FC44-990E-3F74-FDA3B2C7F757}"/>
                  </a:ext>
                </a:extLst>
              </p:cNvPr>
              <p:cNvSpPr/>
              <p:nvPr/>
            </p:nvSpPr>
            <p:spPr>
              <a:xfrm>
                <a:off x="8737401" y="4716379"/>
                <a:ext cx="191799" cy="206943"/>
              </a:xfrm>
              <a:prstGeom prst="rtTriangle">
                <a:avLst/>
              </a:prstGeom>
              <a:solidFill>
                <a:srgbClr val="FFBB4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cxnSp>
            <p:nvCxnSpPr>
              <p:cNvPr id="50" name="Straight Connector 49">
                <a:extLst>
                  <a:ext uri="{FF2B5EF4-FFF2-40B4-BE49-F238E27FC236}">
                    <a16:creationId xmlns:a16="http://schemas.microsoft.com/office/drawing/2014/main" id="{5304E3E5-B838-21CC-53B7-7F63AC11CD60}"/>
                  </a:ext>
                </a:extLst>
              </p:cNvPr>
              <p:cNvCxnSpPr/>
              <p:nvPr/>
            </p:nvCxnSpPr>
            <p:spPr>
              <a:xfrm>
                <a:off x="7902341" y="509176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F3F11D-F632-531D-F44C-42E7F6BC0D43}"/>
                  </a:ext>
                </a:extLst>
              </p:cNvPr>
              <p:cNvCxnSpPr/>
              <p:nvPr/>
            </p:nvCxnSpPr>
            <p:spPr>
              <a:xfrm>
                <a:off x="7902341" y="5306729"/>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5B8243-25A8-E539-2DD9-4565222C78FF}"/>
                  </a:ext>
                </a:extLst>
              </p:cNvPr>
              <p:cNvCxnSpPr/>
              <p:nvPr/>
            </p:nvCxnSpPr>
            <p:spPr>
              <a:xfrm>
                <a:off x="7902341" y="5518485"/>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3E67BDD-7350-8639-43CB-036523DAAB02}"/>
                  </a:ext>
                </a:extLst>
              </p:cNvPr>
              <p:cNvCxnSpPr/>
              <p:nvPr/>
            </p:nvCxnSpPr>
            <p:spPr>
              <a:xfrm>
                <a:off x="7902341" y="5735054"/>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1B0BA82-A986-8F4D-9F9A-C41985EBCE7A}"/>
                  </a:ext>
                </a:extLst>
              </p:cNvPr>
              <p:cNvCxnSpPr/>
              <p:nvPr/>
            </p:nvCxnSpPr>
            <p:spPr>
              <a:xfrm>
                <a:off x="7902341" y="5951622"/>
                <a:ext cx="868748" cy="0"/>
              </a:xfrm>
              <a:prstGeom prst="line">
                <a:avLst/>
              </a:prstGeom>
              <a:ln w="57150" cap="rnd">
                <a:solidFill>
                  <a:schemeClr val="tx1">
                    <a:lumMod val="85000"/>
                  </a:schemeClr>
                </a:solidFill>
                <a:round/>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E617B3E4-8EB0-1763-C455-6E605F1CFE33}"/>
                </a:ext>
              </a:extLst>
            </p:cNvPr>
            <p:cNvSpPr txBox="1"/>
            <p:nvPr/>
          </p:nvSpPr>
          <p:spPr>
            <a:xfrm>
              <a:off x="6623772" y="5220609"/>
              <a:ext cx="1022716" cy="369332"/>
            </a:xfrm>
            <a:prstGeom prst="rect">
              <a:avLst/>
            </a:prstGeom>
            <a:noFill/>
          </p:spPr>
          <p:txBody>
            <a:bodyPr wrap="none" lIns="0" rIns="0" rtlCol="0">
              <a:spAutoFit/>
            </a:bodyPr>
            <a:lstStyle/>
            <a:p>
              <a:pPr algn="l"/>
              <a:r>
                <a:rPr lang="en-US" dirty="0"/>
                <a:t>Your data</a:t>
              </a:r>
            </a:p>
          </p:txBody>
        </p:sp>
        <p:sp>
          <p:nvSpPr>
            <p:cNvPr id="56" name="Bent Arrow 55">
              <a:extLst>
                <a:ext uri="{FF2B5EF4-FFF2-40B4-BE49-F238E27FC236}">
                  <a16:creationId xmlns:a16="http://schemas.microsoft.com/office/drawing/2014/main" id="{793E0354-79A0-8D95-2883-2C473E5015D0}"/>
                </a:ext>
              </a:extLst>
            </p:cNvPr>
            <p:cNvSpPr/>
            <p:nvPr/>
          </p:nvSpPr>
          <p:spPr>
            <a:xfrm rot="16200000" flipV="1">
              <a:off x="9933658" y="4566938"/>
              <a:ext cx="1010765" cy="1129848"/>
            </a:xfrm>
            <a:prstGeom prst="bentArrow">
              <a:avLst>
                <a:gd name="adj1" fmla="val 35381"/>
                <a:gd name="adj2" fmla="val 33235"/>
                <a:gd name="adj3" fmla="val 25000"/>
                <a:gd name="adj4" fmla="val 4375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sp>
        <p:nvSpPr>
          <p:cNvPr id="5" name="Text Placeholder 2">
            <a:extLst>
              <a:ext uri="{FF2B5EF4-FFF2-40B4-BE49-F238E27FC236}">
                <a16:creationId xmlns:a16="http://schemas.microsoft.com/office/drawing/2014/main" id="{E00364CB-D62A-33CA-616D-369ADED2A4FC}"/>
              </a:ext>
            </a:extLst>
          </p:cNvPr>
          <p:cNvSpPr>
            <a:spLocks noGrp="1"/>
          </p:cNvSpPr>
          <p:nvPr>
            <p:ph type="body" sz="quarter" idx="10"/>
          </p:nvPr>
        </p:nvSpPr>
        <p:spPr>
          <a:xfrm>
            <a:off x="837756" y="4003181"/>
            <a:ext cx="5492822" cy="3293209"/>
          </a:xfrm>
        </p:spPr>
        <p:txBody>
          <a:bodyPr/>
          <a:lstStyle/>
          <a:p>
            <a:pPr marL="342900" indent="-342900">
              <a:buFont typeface="Arial" panose="020B0604020202020204" pitchFamily="34" charset="0"/>
              <a:buChar char="•"/>
            </a:pPr>
            <a:r>
              <a:rPr lang="en-US" dirty="0"/>
              <a:t>Embedding Model != LLM</a:t>
            </a:r>
          </a:p>
          <a:p>
            <a:pPr marL="342900" indent="-342900">
              <a:buFont typeface="Arial" panose="020B0604020202020204" pitchFamily="34" charset="0"/>
              <a:buChar char="•"/>
            </a:pPr>
            <a:r>
              <a:rPr lang="en-US" dirty="0"/>
              <a:t>Agent responds with text.</a:t>
            </a:r>
          </a:p>
          <a:p>
            <a:pPr marL="342900" indent="-342900">
              <a:buFont typeface="Arial" panose="020B0604020202020204" pitchFamily="34" charset="0"/>
              <a:buChar char="•"/>
            </a:pPr>
            <a:r>
              <a:rPr lang="en-US" dirty="0"/>
              <a:t>Does not require a vector DB.</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Oval 5">
            <a:extLst>
              <a:ext uri="{FF2B5EF4-FFF2-40B4-BE49-F238E27FC236}">
                <a16:creationId xmlns:a16="http://schemas.microsoft.com/office/drawing/2014/main" id="{C8ECC5B2-D6BF-176E-DB16-04EC896C8551}"/>
              </a:ext>
            </a:extLst>
          </p:cNvPr>
          <p:cNvSpPr/>
          <p:nvPr/>
        </p:nvSpPr>
        <p:spPr>
          <a:xfrm>
            <a:off x="10133173" y="4204454"/>
            <a:ext cx="1884965" cy="1832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Embedding Model</a:t>
            </a:r>
          </a:p>
        </p:txBody>
      </p:sp>
    </p:spTree>
    <p:extLst>
      <p:ext uri="{BB962C8B-B14F-4D97-AF65-F5344CB8AC3E}">
        <p14:creationId xmlns:p14="http://schemas.microsoft.com/office/powerpoint/2010/main" val="131731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8909DF-879F-806D-8DE5-2E3A798AC481}"/>
              </a:ext>
            </a:extLst>
          </p:cNvPr>
          <p:cNvSpPr/>
          <p:nvPr/>
        </p:nvSpPr>
        <p:spPr>
          <a:xfrm>
            <a:off x="3631894" y="1510977"/>
            <a:ext cx="7290816" cy="5803392"/>
          </a:xfrm>
          <a:prstGeom prst="rect">
            <a:avLst/>
          </a:prstGeom>
          <a:solidFill>
            <a:srgbClr val="030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Slide Number Placeholder 3">
            <a:extLst>
              <a:ext uri="{FF2B5EF4-FFF2-40B4-BE49-F238E27FC236}">
                <a16:creationId xmlns:a16="http://schemas.microsoft.com/office/drawing/2014/main" id="{367E190A-4D64-FB36-A1DE-10300ECAC6FE}"/>
              </a:ext>
            </a:extLst>
          </p:cNvPr>
          <p:cNvSpPr>
            <a:spLocks noGrp="1"/>
          </p:cNvSpPr>
          <p:nvPr>
            <p:ph type="sldNum" sz="quarter" idx="13"/>
          </p:nvPr>
        </p:nvSpPr>
        <p:spPr/>
        <p:txBody>
          <a:bodyPr/>
          <a:lstStyle/>
          <a:p>
            <a:fld id="{EB4B8DE2-A4E8-46E4-8BBF-D75455EFF32C}" type="slidenum">
              <a:rPr lang="en-US" smtClean="0"/>
              <a:pPr/>
              <a:t>26</a:t>
            </a:fld>
            <a:endParaRPr lang="en-US"/>
          </a:p>
        </p:txBody>
      </p:sp>
      <p:sp>
        <p:nvSpPr>
          <p:cNvPr id="2" name="Title 1">
            <a:extLst>
              <a:ext uri="{FF2B5EF4-FFF2-40B4-BE49-F238E27FC236}">
                <a16:creationId xmlns:a16="http://schemas.microsoft.com/office/drawing/2014/main" id="{19B3EE3C-67DD-067C-DF9F-7600F846C0F6}"/>
              </a:ext>
            </a:extLst>
          </p:cNvPr>
          <p:cNvSpPr>
            <a:spLocks noGrp="1"/>
          </p:cNvSpPr>
          <p:nvPr>
            <p:ph type="title"/>
          </p:nvPr>
        </p:nvSpPr>
        <p:spPr/>
        <p:txBody>
          <a:bodyPr/>
          <a:lstStyle/>
          <a:p>
            <a:pPr marL="342900" indent="-342900"/>
            <a:r>
              <a:rPr lang="en-US" dirty="0"/>
              <a:t>Retrieval Augmented Generation </a:t>
            </a:r>
          </a:p>
        </p:txBody>
      </p:sp>
      <p:pic>
        <p:nvPicPr>
          <p:cNvPr id="3" name="Picture 2">
            <a:extLst>
              <a:ext uri="{FF2B5EF4-FFF2-40B4-BE49-F238E27FC236}">
                <a16:creationId xmlns:a16="http://schemas.microsoft.com/office/drawing/2014/main" id="{411719AB-B00F-FCD7-EFE4-005072474B52}"/>
              </a:ext>
            </a:extLst>
          </p:cNvPr>
          <p:cNvPicPr>
            <a:picLocks noChangeAspect="1"/>
          </p:cNvPicPr>
          <p:nvPr/>
        </p:nvPicPr>
        <p:blipFill>
          <a:blip r:embed="rId3"/>
          <a:stretch>
            <a:fillRect/>
          </a:stretch>
        </p:blipFill>
        <p:spPr>
          <a:xfrm>
            <a:off x="3887716" y="2523614"/>
            <a:ext cx="6779172" cy="6858000"/>
          </a:xfrm>
          <a:prstGeom prst="rect">
            <a:avLst/>
          </a:prstGeom>
        </p:spPr>
      </p:pic>
      <p:grpSp>
        <p:nvGrpSpPr>
          <p:cNvPr id="5" name="Group 4">
            <a:extLst>
              <a:ext uri="{FF2B5EF4-FFF2-40B4-BE49-F238E27FC236}">
                <a16:creationId xmlns:a16="http://schemas.microsoft.com/office/drawing/2014/main" id="{D4A14174-E436-CC7B-FF9F-D63A22785CDE}"/>
              </a:ext>
            </a:extLst>
          </p:cNvPr>
          <p:cNvGrpSpPr/>
          <p:nvPr/>
        </p:nvGrpSpPr>
        <p:grpSpPr>
          <a:xfrm>
            <a:off x="3976436" y="1837587"/>
            <a:ext cx="3696858" cy="477054"/>
            <a:chOff x="3433136" y="3212628"/>
            <a:chExt cx="3696858" cy="477054"/>
          </a:xfrm>
        </p:grpSpPr>
        <p:pic>
          <p:nvPicPr>
            <p:cNvPr id="6" name="Picture 5">
              <a:extLst>
                <a:ext uri="{FF2B5EF4-FFF2-40B4-BE49-F238E27FC236}">
                  <a16:creationId xmlns:a16="http://schemas.microsoft.com/office/drawing/2014/main" id="{70F9A3E5-04E4-6AB9-EB5A-A7310746E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3136" y="3252944"/>
              <a:ext cx="730323" cy="436738"/>
            </a:xfrm>
            <a:prstGeom prst="rect">
              <a:avLst/>
            </a:prstGeom>
          </p:spPr>
        </p:pic>
        <p:sp>
          <p:nvSpPr>
            <p:cNvPr id="7" name="TextBox 6">
              <a:extLst>
                <a:ext uri="{FF2B5EF4-FFF2-40B4-BE49-F238E27FC236}">
                  <a16:creationId xmlns:a16="http://schemas.microsoft.com/office/drawing/2014/main" id="{36BC53DE-F048-B53C-9E57-31AFF505E059}"/>
                </a:ext>
              </a:extLst>
            </p:cNvPr>
            <p:cNvSpPr txBox="1"/>
            <p:nvPr/>
          </p:nvSpPr>
          <p:spPr>
            <a:xfrm>
              <a:off x="4303899" y="3212628"/>
              <a:ext cx="2826095" cy="477054"/>
            </a:xfrm>
            <a:prstGeom prst="rect">
              <a:avLst/>
            </a:prstGeom>
            <a:noFill/>
          </p:spPr>
          <p:txBody>
            <a:bodyPr wrap="none" lIns="0" rIns="0" rtlCol="0">
              <a:spAutoFit/>
            </a:bodyPr>
            <a:lstStyle/>
            <a:p>
              <a:pPr algn="ctr"/>
              <a:r>
                <a:rPr lang="en-US" sz="2500" spc="800" dirty="0">
                  <a:solidFill>
                    <a:schemeClr val="bg1"/>
                  </a:solidFill>
                </a:rPr>
                <a:t>COMMUNITY</a:t>
              </a:r>
            </a:p>
          </p:txBody>
        </p:sp>
      </p:grpSp>
      <p:pic>
        <p:nvPicPr>
          <p:cNvPr id="8" name="Picture 7">
            <a:extLst>
              <a:ext uri="{FF2B5EF4-FFF2-40B4-BE49-F238E27FC236}">
                <a16:creationId xmlns:a16="http://schemas.microsoft.com/office/drawing/2014/main" id="{9A8BEA14-DA0B-ADA7-2582-EB357A0E8681}"/>
              </a:ext>
            </a:extLst>
          </p:cNvPr>
          <p:cNvPicPr>
            <a:picLocks noChangeAspect="1"/>
          </p:cNvPicPr>
          <p:nvPr/>
        </p:nvPicPr>
        <p:blipFill>
          <a:blip r:embed="rId5"/>
          <a:stretch>
            <a:fillRect/>
          </a:stretch>
        </p:blipFill>
        <p:spPr>
          <a:xfrm>
            <a:off x="1358899" y="2523614"/>
            <a:ext cx="1847993" cy="1889059"/>
          </a:xfrm>
          <a:prstGeom prst="rect">
            <a:avLst/>
          </a:prstGeom>
        </p:spPr>
      </p:pic>
    </p:spTree>
    <p:extLst>
      <p:ext uri="{BB962C8B-B14F-4D97-AF65-F5344CB8AC3E}">
        <p14:creationId xmlns:p14="http://schemas.microsoft.com/office/powerpoint/2010/main" val="2260939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5EADB-63D3-2AC8-1FF0-73FFE3C7B7CE}"/>
              </a:ext>
            </a:extLst>
          </p:cNvPr>
          <p:cNvSpPr>
            <a:spLocks noGrp="1"/>
          </p:cNvSpPr>
          <p:nvPr>
            <p:ph type="title"/>
          </p:nvPr>
        </p:nvSpPr>
        <p:spPr>
          <a:xfrm>
            <a:off x="609600" y="914401"/>
            <a:ext cx="10972800" cy="535531"/>
          </a:xfrm>
        </p:spPr>
        <p:txBody>
          <a:bodyPr/>
          <a:lstStyle/>
          <a:p>
            <a:r>
              <a:rPr lang="en-US" dirty="0"/>
              <a:t>Fine-tuning and Continuation training</a:t>
            </a:r>
          </a:p>
        </p:txBody>
      </p:sp>
      <p:sp>
        <p:nvSpPr>
          <p:cNvPr id="4" name="Slide Number Placeholder 3">
            <a:extLst>
              <a:ext uri="{FF2B5EF4-FFF2-40B4-BE49-F238E27FC236}">
                <a16:creationId xmlns:a16="http://schemas.microsoft.com/office/drawing/2014/main" id="{7410B9C6-3ED1-BF70-A57F-E62216B4BD26}"/>
              </a:ext>
            </a:extLst>
          </p:cNvPr>
          <p:cNvSpPr>
            <a:spLocks noGrp="1"/>
          </p:cNvSpPr>
          <p:nvPr>
            <p:ph type="sldNum" sz="quarter" idx="13"/>
          </p:nvPr>
        </p:nvSpPr>
        <p:spPr/>
        <p:txBody>
          <a:bodyPr/>
          <a:lstStyle/>
          <a:p>
            <a:fld id="{EB4B8DE2-A4E8-46E4-8BBF-D75455EFF32C}" type="slidenum">
              <a:rPr lang="en-US" smtClean="0"/>
              <a:pPr/>
              <a:t>27</a:t>
            </a:fld>
            <a:endParaRPr lang="en-US"/>
          </a:p>
        </p:txBody>
      </p:sp>
      <p:grpSp>
        <p:nvGrpSpPr>
          <p:cNvPr id="8" name="Group 7">
            <a:extLst>
              <a:ext uri="{FF2B5EF4-FFF2-40B4-BE49-F238E27FC236}">
                <a16:creationId xmlns:a16="http://schemas.microsoft.com/office/drawing/2014/main" id="{20CC685B-6905-CB08-8FC1-C626FB024D7B}"/>
              </a:ext>
            </a:extLst>
          </p:cNvPr>
          <p:cNvGrpSpPr/>
          <p:nvPr/>
        </p:nvGrpSpPr>
        <p:grpSpPr>
          <a:xfrm>
            <a:off x="997109" y="2209800"/>
            <a:ext cx="7371930" cy="1002340"/>
            <a:chOff x="997109" y="2209800"/>
            <a:chExt cx="7371930" cy="1002340"/>
          </a:xfrm>
        </p:grpSpPr>
        <p:sp>
          <p:nvSpPr>
            <p:cNvPr id="28" name="Rounded Rectangle 27">
              <a:extLst>
                <a:ext uri="{FF2B5EF4-FFF2-40B4-BE49-F238E27FC236}">
                  <a16:creationId xmlns:a16="http://schemas.microsoft.com/office/drawing/2014/main" id="{81FF47AD-52B2-C7BE-777D-EA45E12053BF}"/>
                </a:ext>
              </a:extLst>
            </p:cNvPr>
            <p:cNvSpPr/>
            <p:nvPr/>
          </p:nvSpPr>
          <p:spPr>
            <a:xfrm>
              <a:off x="1980729" y="2209800"/>
              <a:ext cx="6388310" cy="10023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5" name="TextBox 4">
              <a:extLst>
                <a:ext uri="{FF2B5EF4-FFF2-40B4-BE49-F238E27FC236}">
                  <a16:creationId xmlns:a16="http://schemas.microsoft.com/office/drawing/2014/main" id="{2EC3FA3D-98E4-9E4D-E939-D1802DBBB2F7}"/>
                </a:ext>
              </a:extLst>
            </p:cNvPr>
            <p:cNvSpPr txBox="1"/>
            <p:nvPr/>
          </p:nvSpPr>
          <p:spPr>
            <a:xfrm>
              <a:off x="2218805" y="2363623"/>
              <a:ext cx="5978711" cy="646331"/>
            </a:xfrm>
            <a:prstGeom prst="rect">
              <a:avLst/>
            </a:prstGeom>
            <a:noFill/>
          </p:spPr>
          <p:txBody>
            <a:bodyPr wrap="square" lIns="0" rIns="0" rtlCol="0">
              <a:spAutoFit/>
            </a:bodyPr>
            <a:lstStyle/>
            <a:p>
              <a:pPr algn="l"/>
              <a:r>
                <a:rPr lang="en-US" dirty="0"/>
                <a:t>“I have experimented with different models and different prompts, and I am not getting the generation I want.”</a:t>
              </a:r>
            </a:p>
          </p:txBody>
        </p:sp>
        <p:sp>
          <p:nvSpPr>
            <p:cNvPr id="27" name="Oval 26">
              <a:extLst>
                <a:ext uri="{FF2B5EF4-FFF2-40B4-BE49-F238E27FC236}">
                  <a16:creationId xmlns:a16="http://schemas.microsoft.com/office/drawing/2014/main" id="{4A687264-E9C8-9303-0DD7-A832FFD514B3}"/>
                </a:ext>
              </a:extLst>
            </p:cNvPr>
            <p:cNvSpPr/>
            <p:nvPr/>
          </p:nvSpPr>
          <p:spPr>
            <a:xfrm>
              <a:off x="997109" y="2209800"/>
              <a:ext cx="735106" cy="73510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grpSp>
        <p:nvGrpSpPr>
          <p:cNvPr id="3" name="Group 2">
            <a:extLst>
              <a:ext uri="{FF2B5EF4-FFF2-40B4-BE49-F238E27FC236}">
                <a16:creationId xmlns:a16="http://schemas.microsoft.com/office/drawing/2014/main" id="{8A67FD39-1E4A-07DF-724A-3F661F10F5CD}"/>
              </a:ext>
            </a:extLst>
          </p:cNvPr>
          <p:cNvGrpSpPr/>
          <p:nvPr/>
        </p:nvGrpSpPr>
        <p:grpSpPr>
          <a:xfrm>
            <a:off x="3791901" y="3645860"/>
            <a:ext cx="7287085" cy="1219200"/>
            <a:chOff x="3791901" y="3645860"/>
            <a:chExt cx="7287085" cy="1219200"/>
          </a:xfrm>
        </p:grpSpPr>
        <p:sp>
          <p:nvSpPr>
            <p:cNvPr id="30" name="Rounded Rectangle 29">
              <a:extLst>
                <a:ext uri="{FF2B5EF4-FFF2-40B4-BE49-F238E27FC236}">
                  <a16:creationId xmlns:a16="http://schemas.microsoft.com/office/drawing/2014/main" id="{19CB33CA-4FB4-DC55-9808-D3A86A1E2F37}"/>
                </a:ext>
              </a:extLst>
            </p:cNvPr>
            <p:cNvSpPr/>
            <p:nvPr/>
          </p:nvSpPr>
          <p:spPr>
            <a:xfrm>
              <a:off x="3791901" y="3645860"/>
              <a:ext cx="6388311" cy="12192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6" name="TextBox 5">
              <a:extLst>
                <a:ext uri="{FF2B5EF4-FFF2-40B4-BE49-F238E27FC236}">
                  <a16:creationId xmlns:a16="http://schemas.microsoft.com/office/drawing/2014/main" id="{A7DDB619-1032-D3E2-ECF5-F827367A48E8}"/>
                </a:ext>
              </a:extLst>
            </p:cNvPr>
            <p:cNvSpPr txBox="1"/>
            <p:nvPr/>
          </p:nvSpPr>
          <p:spPr>
            <a:xfrm>
              <a:off x="4048334" y="3793795"/>
              <a:ext cx="6388311" cy="923330"/>
            </a:xfrm>
            <a:prstGeom prst="rect">
              <a:avLst/>
            </a:prstGeom>
            <a:noFill/>
          </p:spPr>
          <p:txBody>
            <a:bodyPr wrap="square" lIns="0" rIns="0" rtlCol="0">
              <a:spAutoFit/>
            </a:bodyPr>
            <a:lstStyle/>
            <a:p>
              <a:pPr algn="l"/>
              <a:r>
                <a:rPr lang="en-US" dirty="0">
                  <a:solidFill>
                    <a:schemeClr val="accent1">
                      <a:lumMod val="50000"/>
                    </a:schemeClr>
                  </a:solidFill>
                </a:rPr>
                <a:t>“Gather some examples and provide them to the model.  </a:t>
              </a:r>
            </a:p>
            <a:p>
              <a:pPr algn="l"/>
              <a:r>
                <a:rPr lang="en-US" dirty="0">
                  <a:solidFill>
                    <a:schemeClr val="accent1">
                      <a:lumMod val="50000"/>
                    </a:schemeClr>
                  </a:solidFill>
                </a:rPr>
                <a:t>You can do this in the prompt with in-context-learning…</a:t>
              </a:r>
            </a:p>
            <a:p>
              <a:pPr algn="l"/>
              <a:r>
                <a:rPr lang="en-US" dirty="0">
                  <a:solidFill>
                    <a:schemeClr val="accent1">
                      <a:lumMod val="50000"/>
                    </a:schemeClr>
                  </a:solidFill>
                </a:rPr>
                <a:t>Or if you have enough, you can </a:t>
              </a:r>
              <a:r>
                <a:rPr lang="en-US" b="1" u="sng" dirty="0">
                  <a:solidFill>
                    <a:schemeClr val="accent1">
                      <a:lumMod val="50000"/>
                    </a:schemeClr>
                  </a:solidFill>
                </a:rPr>
                <a:t>fine-tune</a:t>
              </a:r>
              <a:r>
                <a:rPr lang="en-US" dirty="0">
                  <a:solidFill>
                    <a:schemeClr val="accent1">
                      <a:lumMod val="50000"/>
                    </a:schemeClr>
                  </a:solidFill>
                </a:rPr>
                <a:t> the model.”</a:t>
              </a:r>
            </a:p>
          </p:txBody>
        </p:sp>
        <p:sp>
          <p:nvSpPr>
            <p:cNvPr id="29" name="Oval 28">
              <a:extLst>
                <a:ext uri="{FF2B5EF4-FFF2-40B4-BE49-F238E27FC236}">
                  <a16:creationId xmlns:a16="http://schemas.microsoft.com/office/drawing/2014/main" id="{F43658C0-8E68-6CBA-6AF6-C83775DDA8EA}"/>
                </a:ext>
              </a:extLst>
            </p:cNvPr>
            <p:cNvSpPr/>
            <p:nvPr/>
          </p:nvSpPr>
          <p:spPr>
            <a:xfrm>
              <a:off x="10343880" y="3645860"/>
              <a:ext cx="735106" cy="73510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47605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5EADB-63D3-2AC8-1FF0-73FFE3C7B7CE}"/>
              </a:ext>
            </a:extLst>
          </p:cNvPr>
          <p:cNvSpPr>
            <a:spLocks noGrp="1"/>
          </p:cNvSpPr>
          <p:nvPr>
            <p:ph type="title"/>
          </p:nvPr>
        </p:nvSpPr>
        <p:spPr>
          <a:xfrm>
            <a:off x="609600" y="914401"/>
            <a:ext cx="10972800" cy="535531"/>
          </a:xfrm>
        </p:spPr>
        <p:txBody>
          <a:bodyPr/>
          <a:lstStyle/>
          <a:p>
            <a:r>
              <a:rPr lang="en-US" dirty="0"/>
              <a:t>Fine-tuning and Continuation training</a:t>
            </a:r>
          </a:p>
        </p:txBody>
      </p:sp>
      <p:sp>
        <p:nvSpPr>
          <p:cNvPr id="4" name="Slide Number Placeholder 3">
            <a:extLst>
              <a:ext uri="{FF2B5EF4-FFF2-40B4-BE49-F238E27FC236}">
                <a16:creationId xmlns:a16="http://schemas.microsoft.com/office/drawing/2014/main" id="{7410B9C6-3ED1-BF70-A57F-E62216B4BD26}"/>
              </a:ext>
            </a:extLst>
          </p:cNvPr>
          <p:cNvSpPr>
            <a:spLocks noGrp="1"/>
          </p:cNvSpPr>
          <p:nvPr>
            <p:ph type="sldNum" sz="quarter" idx="13"/>
          </p:nvPr>
        </p:nvSpPr>
        <p:spPr/>
        <p:txBody>
          <a:bodyPr/>
          <a:lstStyle/>
          <a:p>
            <a:fld id="{EB4B8DE2-A4E8-46E4-8BBF-D75455EFF32C}" type="slidenum">
              <a:rPr lang="en-US" smtClean="0"/>
              <a:pPr/>
              <a:t>28</a:t>
            </a:fld>
            <a:endParaRPr lang="en-US"/>
          </a:p>
        </p:txBody>
      </p:sp>
      <p:grpSp>
        <p:nvGrpSpPr>
          <p:cNvPr id="8" name="Group 7">
            <a:extLst>
              <a:ext uri="{FF2B5EF4-FFF2-40B4-BE49-F238E27FC236}">
                <a16:creationId xmlns:a16="http://schemas.microsoft.com/office/drawing/2014/main" id="{20CC685B-6905-CB08-8FC1-C626FB024D7B}"/>
              </a:ext>
            </a:extLst>
          </p:cNvPr>
          <p:cNvGrpSpPr/>
          <p:nvPr/>
        </p:nvGrpSpPr>
        <p:grpSpPr>
          <a:xfrm>
            <a:off x="997109" y="2209800"/>
            <a:ext cx="7371930" cy="1002340"/>
            <a:chOff x="997109" y="2209800"/>
            <a:chExt cx="7371930" cy="1002340"/>
          </a:xfrm>
        </p:grpSpPr>
        <p:sp>
          <p:nvSpPr>
            <p:cNvPr id="28" name="Rounded Rectangle 27">
              <a:extLst>
                <a:ext uri="{FF2B5EF4-FFF2-40B4-BE49-F238E27FC236}">
                  <a16:creationId xmlns:a16="http://schemas.microsoft.com/office/drawing/2014/main" id="{81FF47AD-52B2-C7BE-777D-EA45E12053BF}"/>
                </a:ext>
              </a:extLst>
            </p:cNvPr>
            <p:cNvSpPr/>
            <p:nvPr/>
          </p:nvSpPr>
          <p:spPr>
            <a:xfrm>
              <a:off x="1980729" y="2209800"/>
              <a:ext cx="6388310" cy="10023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5" name="TextBox 4">
              <a:extLst>
                <a:ext uri="{FF2B5EF4-FFF2-40B4-BE49-F238E27FC236}">
                  <a16:creationId xmlns:a16="http://schemas.microsoft.com/office/drawing/2014/main" id="{2EC3FA3D-98E4-9E4D-E939-D1802DBBB2F7}"/>
                </a:ext>
              </a:extLst>
            </p:cNvPr>
            <p:cNvSpPr txBox="1"/>
            <p:nvPr/>
          </p:nvSpPr>
          <p:spPr>
            <a:xfrm>
              <a:off x="2218805" y="2363623"/>
              <a:ext cx="5978711" cy="646331"/>
            </a:xfrm>
            <a:prstGeom prst="rect">
              <a:avLst/>
            </a:prstGeom>
            <a:noFill/>
          </p:spPr>
          <p:txBody>
            <a:bodyPr wrap="square" lIns="0" rIns="0" rtlCol="0">
              <a:spAutoFit/>
            </a:bodyPr>
            <a:lstStyle/>
            <a:p>
              <a:pPr algn="l"/>
              <a:r>
                <a:rPr lang="en-US" dirty="0"/>
                <a:t>“I work in a specialized field, and the model does not seem to understand the terminology we use.”</a:t>
              </a:r>
            </a:p>
          </p:txBody>
        </p:sp>
        <p:sp>
          <p:nvSpPr>
            <p:cNvPr id="27" name="Oval 26">
              <a:extLst>
                <a:ext uri="{FF2B5EF4-FFF2-40B4-BE49-F238E27FC236}">
                  <a16:creationId xmlns:a16="http://schemas.microsoft.com/office/drawing/2014/main" id="{4A687264-E9C8-9303-0DD7-A832FFD514B3}"/>
                </a:ext>
              </a:extLst>
            </p:cNvPr>
            <p:cNvSpPr/>
            <p:nvPr/>
          </p:nvSpPr>
          <p:spPr>
            <a:xfrm>
              <a:off x="997109" y="2209800"/>
              <a:ext cx="735106" cy="73510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grpSp>
        <p:nvGrpSpPr>
          <p:cNvPr id="3" name="Group 2">
            <a:extLst>
              <a:ext uri="{FF2B5EF4-FFF2-40B4-BE49-F238E27FC236}">
                <a16:creationId xmlns:a16="http://schemas.microsoft.com/office/drawing/2014/main" id="{8A67FD39-1E4A-07DF-724A-3F661F10F5CD}"/>
              </a:ext>
            </a:extLst>
          </p:cNvPr>
          <p:cNvGrpSpPr/>
          <p:nvPr/>
        </p:nvGrpSpPr>
        <p:grpSpPr>
          <a:xfrm>
            <a:off x="3791901" y="3645860"/>
            <a:ext cx="7287085" cy="1002340"/>
            <a:chOff x="3791901" y="3645860"/>
            <a:chExt cx="7287085" cy="1002340"/>
          </a:xfrm>
        </p:grpSpPr>
        <p:sp>
          <p:nvSpPr>
            <p:cNvPr id="30" name="Rounded Rectangle 29">
              <a:extLst>
                <a:ext uri="{FF2B5EF4-FFF2-40B4-BE49-F238E27FC236}">
                  <a16:creationId xmlns:a16="http://schemas.microsoft.com/office/drawing/2014/main" id="{19CB33CA-4FB4-DC55-9808-D3A86A1E2F37}"/>
                </a:ext>
              </a:extLst>
            </p:cNvPr>
            <p:cNvSpPr/>
            <p:nvPr/>
          </p:nvSpPr>
          <p:spPr>
            <a:xfrm>
              <a:off x="3791901" y="3645860"/>
              <a:ext cx="6388311" cy="100234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6" name="TextBox 5">
              <a:extLst>
                <a:ext uri="{FF2B5EF4-FFF2-40B4-BE49-F238E27FC236}">
                  <a16:creationId xmlns:a16="http://schemas.microsoft.com/office/drawing/2014/main" id="{A7DDB619-1032-D3E2-ECF5-F827367A48E8}"/>
                </a:ext>
              </a:extLst>
            </p:cNvPr>
            <p:cNvSpPr txBox="1"/>
            <p:nvPr/>
          </p:nvSpPr>
          <p:spPr>
            <a:xfrm>
              <a:off x="4048335" y="3793795"/>
              <a:ext cx="5983562" cy="646331"/>
            </a:xfrm>
            <a:prstGeom prst="rect">
              <a:avLst/>
            </a:prstGeom>
            <a:noFill/>
          </p:spPr>
          <p:txBody>
            <a:bodyPr wrap="square" lIns="0" rIns="0" rtlCol="0">
              <a:spAutoFit/>
            </a:bodyPr>
            <a:lstStyle/>
            <a:p>
              <a:pPr algn="l"/>
              <a:r>
                <a:rPr lang="en-US" dirty="0">
                  <a:solidFill>
                    <a:schemeClr val="accent1">
                      <a:lumMod val="50000"/>
                    </a:schemeClr>
                  </a:solidFill>
                </a:rPr>
                <a:t>“Gather as much domain specific example text that you can, and perform </a:t>
              </a:r>
              <a:r>
                <a:rPr lang="en-US" b="1" u="sng" dirty="0">
                  <a:solidFill>
                    <a:schemeClr val="accent1">
                      <a:lumMod val="50000"/>
                    </a:schemeClr>
                  </a:solidFill>
                </a:rPr>
                <a:t>continuation training </a:t>
              </a:r>
              <a:r>
                <a:rPr lang="en-US" dirty="0">
                  <a:solidFill>
                    <a:schemeClr val="accent1">
                      <a:lumMod val="50000"/>
                    </a:schemeClr>
                  </a:solidFill>
                </a:rPr>
                <a:t>on the model.”</a:t>
              </a:r>
            </a:p>
          </p:txBody>
        </p:sp>
        <p:sp>
          <p:nvSpPr>
            <p:cNvPr id="29" name="Oval 28">
              <a:extLst>
                <a:ext uri="{FF2B5EF4-FFF2-40B4-BE49-F238E27FC236}">
                  <a16:creationId xmlns:a16="http://schemas.microsoft.com/office/drawing/2014/main" id="{F43658C0-8E68-6CBA-6AF6-C83775DDA8EA}"/>
                </a:ext>
              </a:extLst>
            </p:cNvPr>
            <p:cNvSpPr/>
            <p:nvPr/>
          </p:nvSpPr>
          <p:spPr>
            <a:xfrm>
              <a:off x="10343880" y="3645860"/>
              <a:ext cx="735106" cy="73510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20572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D209-54B3-B622-8C83-7F35CA4C322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19390F78-8588-15F8-A87F-73E3F98DD40A}"/>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503246-BBCE-4F0A-BCDC-08FC4C52637D}" type="slidenum">
              <a:rPr kumimoji="0" lang="en-US" sz="1000" b="0" i="0" u="none" strike="noStrike" kern="1200" cap="none" spc="0" normalizeH="0" baseline="0" noProof="0" smtClean="0">
                <a:ln>
                  <a:noFill/>
                </a:ln>
                <a:solidFill>
                  <a:srgbClr val="161E2D">
                    <a:tint val="75000"/>
                  </a:srgb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solidFill>
                <a:srgbClr val="161E2D">
                  <a:tint val="75000"/>
                </a:srgbClr>
              </a:solidFill>
              <a:effectLst/>
              <a:uLnTx/>
              <a:uFillTx/>
              <a:latin typeface="Amazon Ember Display"/>
              <a:ea typeface="+mn-ea"/>
              <a:cs typeface="+mn-cs"/>
            </a:endParaRPr>
          </a:p>
        </p:txBody>
      </p:sp>
      <p:pic>
        <p:nvPicPr>
          <p:cNvPr id="10" name="Picture 9">
            <a:extLst>
              <a:ext uri="{FF2B5EF4-FFF2-40B4-BE49-F238E27FC236}">
                <a16:creationId xmlns:a16="http://schemas.microsoft.com/office/drawing/2014/main" id="{D5C3B2D3-DEA7-8DE5-8A16-CC4F9A594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700" y="1188112"/>
            <a:ext cx="3962402" cy="3962402"/>
          </a:xfrm>
          <a:prstGeom prst="rect">
            <a:avLst/>
          </a:prstGeom>
        </p:spPr>
      </p:pic>
      <p:sp>
        <p:nvSpPr>
          <p:cNvPr id="11" name="Title 1">
            <a:extLst>
              <a:ext uri="{FF2B5EF4-FFF2-40B4-BE49-F238E27FC236}">
                <a16:creationId xmlns:a16="http://schemas.microsoft.com/office/drawing/2014/main" id="{BB3DEE43-FC56-3954-1AAF-7EED5563E625}"/>
              </a:ext>
            </a:extLst>
          </p:cNvPr>
          <p:cNvSpPr txBox="1">
            <a:spLocks/>
          </p:cNvSpPr>
          <p:nvPr/>
        </p:nvSpPr>
        <p:spPr>
          <a:xfrm>
            <a:off x="6779199" y="5389612"/>
            <a:ext cx="4958204" cy="75713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2400" b="1" kern="1200" spc="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161E2D"/>
                </a:solidFill>
                <a:effectLst/>
                <a:uLnTx/>
                <a:uFillTx/>
                <a:latin typeface="Amazon Ember Display"/>
                <a:ea typeface="+mj-ea"/>
                <a:cs typeface="+mj-cs"/>
              </a:rPr>
              <a:t>1 min Community Survey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161E2D"/>
              </a:solidFill>
              <a:effectLst/>
              <a:uLnTx/>
              <a:uFillTx/>
              <a:latin typeface="Amazon Ember Display"/>
              <a:ea typeface="+mj-ea"/>
              <a:cs typeface="+mj-cs"/>
            </a:endParaRPr>
          </a:p>
        </p:txBody>
      </p:sp>
      <p:sp>
        <p:nvSpPr>
          <p:cNvPr id="13" name="TextBox 12">
            <a:extLst>
              <a:ext uri="{FF2B5EF4-FFF2-40B4-BE49-F238E27FC236}">
                <a16:creationId xmlns:a16="http://schemas.microsoft.com/office/drawing/2014/main" id="{B1D51588-D5A4-A5FD-7032-9EC874514BD4}"/>
              </a:ext>
            </a:extLst>
          </p:cNvPr>
          <p:cNvSpPr txBox="1"/>
          <p:nvPr/>
        </p:nvSpPr>
        <p:spPr>
          <a:xfrm>
            <a:off x="844550" y="2199817"/>
            <a:ext cx="556895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3E5"/>
                </a:solidFill>
                <a:effectLst/>
                <a:uLnTx/>
                <a:uFillTx/>
                <a:latin typeface="Amazon Ember Display"/>
                <a:ea typeface="+mn-ea"/>
                <a:cs typeface="+mn-cs"/>
              </a:rPr>
              <a:t>Share your feedback about the session and generative AI services</a:t>
            </a:r>
          </a:p>
        </p:txBody>
      </p:sp>
    </p:spTree>
    <p:extLst>
      <p:ext uri="{BB962C8B-B14F-4D97-AF65-F5344CB8AC3E}">
        <p14:creationId xmlns:p14="http://schemas.microsoft.com/office/powerpoint/2010/main" val="1178096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AD71-8C9E-541B-1899-C0B2E494FB2E}"/>
              </a:ext>
            </a:extLst>
          </p:cNvPr>
          <p:cNvSpPr>
            <a:spLocks noGrp="1"/>
          </p:cNvSpPr>
          <p:nvPr>
            <p:ph type="title"/>
          </p:nvPr>
        </p:nvSpPr>
        <p:spPr/>
        <p:txBody>
          <a:bodyPr/>
          <a:lstStyle/>
          <a:p>
            <a:r>
              <a:rPr lang="en-US" dirty="0"/>
              <a:t>What is Generative AI</a:t>
            </a:r>
          </a:p>
        </p:txBody>
      </p:sp>
      <p:sp>
        <p:nvSpPr>
          <p:cNvPr id="4" name="Slide Number Placeholder 3">
            <a:extLst>
              <a:ext uri="{FF2B5EF4-FFF2-40B4-BE49-F238E27FC236}">
                <a16:creationId xmlns:a16="http://schemas.microsoft.com/office/drawing/2014/main" id="{28393488-5AFD-6963-05DE-337B38FC8C46}"/>
              </a:ext>
            </a:extLst>
          </p:cNvPr>
          <p:cNvSpPr>
            <a:spLocks noGrp="1"/>
          </p:cNvSpPr>
          <p:nvPr>
            <p:ph type="sldNum" sz="quarter" idx="13"/>
          </p:nvPr>
        </p:nvSpPr>
        <p:spPr/>
        <p:txBody>
          <a:bodyPr/>
          <a:lstStyle/>
          <a:p>
            <a:fld id="{EB4B8DE2-A4E8-46E4-8BBF-D75455EFF32C}" type="slidenum">
              <a:rPr lang="en-US" smtClean="0"/>
              <a:pPr/>
              <a:t>3</a:t>
            </a:fld>
            <a:endParaRPr lang="en-US"/>
          </a:p>
        </p:txBody>
      </p:sp>
      <p:sp>
        <p:nvSpPr>
          <p:cNvPr id="14" name="Rounded Rectangle 13">
            <a:extLst>
              <a:ext uri="{FF2B5EF4-FFF2-40B4-BE49-F238E27FC236}">
                <a16:creationId xmlns:a16="http://schemas.microsoft.com/office/drawing/2014/main" id="{B0F9DA4A-942D-2BFA-4CFC-984CA2ACBE68}"/>
              </a:ext>
            </a:extLst>
          </p:cNvPr>
          <p:cNvSpPr/>
          <p:nvPr/>
        </p:nvSpPr>
        <p:spPr>
          <a:xfrm>
            <a:off x="4858714" y="1959310"/>
            <a:ext cx="6592712" cy="3117417"/>
          </a:xfrm>
          <a:prstGeom prst="roundRect">
            <a:avLst>
              <a:gd name="adj" fmla="val 3163"/>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5" name="TextBox 14">
            <a:extLst>
              <a:ext uri="{FF2B5EF4-FFF2-40B4-BE49-F238E27FC236}">
                <a16:creationId xmlns:a16="http://schemas.microsoft.com/office/drawing/2014/main" id="{360AE48D-97B8-62B3-27F0-FCAD9D43AD6D}"/>
              </a:ext>
            </a:extLst>
          </p:cNvPr>
          <p:cNvSpPr txBox="1"/>
          <p:nvPr/>
        </p:nvSpPr>
        <p:spPr>
          <a:xfrm>
            <a:off x="778081" y="4792674"/>
            <a:ext cx="3499555" cy="923330"/>
          </a:xfrm>
          <a:prstGeom prst="rect">
            <a:avLst/>
          </a:prstGeom>
          <a:noFill/>
        </p:spPr>
        <p:txBody>
          <a:bodyPr wrap="square" lIns="0" rIns="0" rtlCol="0">
            <a:spAutoFit/>
          </a:bodyPr>
          <a:lstStyle/>
          <a:p>
            <a:pPr algn="l"/>
            <a:r>
              <a:rPr lang="en-US" dirty="0">
                <a:latin typeface="Lucida Console" panose="020B0609040504020204" pitchFamily="49" charset="0"/>
                <a:cs typeface="Courier New" panose="02070309020205020404" pitchFamily="49" charset="0"/>
              </a:rPr>
              <a:t>“A happy golden retriever wearing glasses and a hat in a portrait painting”</a:t>
            </a:r>
          </a:p>
        </p:txBody>
      </p:sp>
      <p:sp>
        <p:nvSpPr>
          <p:cNvPr id="16" name="TextBox 15">
            <a:extLst>
              <a:ext uri="{FF2B5EF4-FFF2-40B4-BE49-F238E27FC236}">
                <a16:creationId xmlns:a16="http://schemas.microsoft.com/office/drawing/2014/main" id="{3EEF1597-E98D-9489-ECB1-6C16B8EF92D1}"/>
              </a:ext>
            </a:extLst>
          </p:cNvPr>
          <p:cNvSpPr txBox="1"/>
          <p:nvPr/>
        </p:nvSpPr>
        <p:spPr>
          <a:xfrm>
            <a:off x="5153929" y="2208511"/>
            <a:ext cx="5232202" cy="400110"/>
          </a:xfrm>
          <a:prstGeom prst="rect">
            <a:avLst/>
          </a:prstGeom>
          <a:noFill/>
        </p:spPr>
        <p:txBody>
          <a:bodyPr wrap="none" lIns="0" rIns="0" rtlCol="0">
            <a:spAutoFit/>
          </a:bodyPr>
          <a:lstStyle/>
          <a:p>
            <a:pPr algn="l"/>
            <a:r>
              <a:rPr lang="en-US" sz="2000" dirty="0">
                <a:solidFill>
                  <a:schemeClr val="tx2"/>
                </a:solidFill>
                <a:latin typeface="Lucida Console" panose="020B0609040504020204" pitchFamily="49" charset="0"/>
                <a:cs typeface="Courier New" panose="02070309020205020404" pitchFamily="49" charset="0"/>
              </a:rPr>
              <a:t>&gt; Question: What is generative AI?</a:t>
            </a:r>
          </a:p>
        </p:txBody>
      </p:sp>
      <p:sp>
        <p:nvSpPr>
          <p:cNvPr id="17" name="TextBox 16">
            <a:extLst>
              <a:ext uri="{FF2B5EF4-FFF2-40B4-BE49-F238E27FC236}">
                <a16:creationId xmlns:a16="http://schemas.microsoft.com/office/drawing/2014/main" id="{562506F2-EE2C-A590-84F2-A486325D077D}"/>
              </a:ext>
            </a:extLst>
          </p:cNvPr>
          <p:cNvSpPr txBox="1"/>
          <p:nvPr/>
        </p:nvSpPr>
        <p:spPr>
          <a:xfrm>
            <a:off x="5153929" y="2698085"/>
            <a:ext cx="6015274" cy="2246769"/>
          </a:xfrm>
          <a:prstGeom prst="rect">
            <a:avLst/>
          </a:prstGeom>
          <a:noFill/>
        </p:spPr>
        <p:txBody>
          <a:bodyPr wrap="square" lIns="0" rIns="0" rtlCol="0">
            <a:spAutoFit/>
          </a:bodyPr>
          <a:lstStyle/>
          <a:p>
            <a:r>
              <a:rPr lang="en-US" sz="2000" dirty="0">
                <a:solidFill>
                  <a:schemeClr val="tx2"/>
                </a:solidFill>
                <a:latin typeface="Lucida Console" panose="020B0609040504020204" pitchFamily="49" charset="0"/>
                <a:cs typeface="Courier New" panose="02070309020205020404" pitchFamily="49" charset="0"/>
              </a:rPr>
              <a:t>Generative AI refers to a type of</a:t>
            </a:r>
          </a:p>
          <a:p>
            <a:r>
              <a:rPr lang="en-US" sz="2000" dirty="0">
                <a:solidFill>
                  <a:schemeClr val="tx2"/>
                </a:solidFill>
                <a:latin typeface="Lucida Console" panose="020B0609040504020204" pitchFamily="49" charset="0"/>
                <a:cs typeface="Courier New" panose="02070309020205020404" pitchFamily="49" charset="0"/>
              </a:rPr>
              <a:t>artificial intelligence that is capable</a:t>
            </a:r>
          </a:p>
          <a:p>
            <a:r>
              <a:rPr lang="en-US" sz="2000" dirty="0">
                <a:solidFill>
                  <a:schemeClr val="tx2"/>
                </a:solidFill>
                <a:latin typeface="Lucida Console" panose="020B0609040504020204" pitchFamily="49" charset="0"/>
                <a:cs typeface="Courier New" panose="02070309020205020404" pitchFamily="49" charset="0"/>
              </a:rPr>
              <a:t>of creating new and original content.</a:t>
            </a:r>
          </a:p>
          <a:p>
            <a:r>
              <a:rPr lang="en-US" sz="2000" dirty="0">
                <a:solidFill>
                  <a:schemeClr val="tx2"/>
                </a:solidFill>
                <a:latin typeface="Lucida Console" panose="020B0609040504020204" pitchFamily="49" charset="0"/>
                <a:cs typeface="Courier New" panose="02070309020205020404" pitchFamily="49" charset="0"/>
              </a:rPr>
              <a:t>It uses algorithms and machine learning</a:t>
            </a:r>
          </a:p>
          <a:p>
            <a:r>
              <a:rPr lang="en-US" sz="2000" dirty="0">
                <a:solidFill>
                  <a:schemeClr val="tx2"/>
                </a:solidFill>
                <a:latin typeface="Lucida Console" panose="020B0609040504020204" pitchFamily="49" charset="0"/>
                <a:cs typeface="Courier New" panose="02070309020205020404" pitchFamily="49" charset="0"/>
              </a:rPr>
              <a:t>to generate text, images, music, and</a:t>
            </a:r>
          </a:p>
          <a:p>
            <a:r>
              <a:rPr lang="en-US" sz="2000" dirty="0">
                <a:solidFill>
                  <a:schemeClr val="tx2"/>
                </a:solidFill>
                <a:latin typeface="Lucida Console" panose="020B0609040504020204" pitchFamily="49" charset="0"/>
                <a:cs typeface="Courier New" panose="02070309020205020404" pitchFamily="49" charset="0"/>
              </a:rPr>
              <a:t>other forms of media based on patterns</a:t>
            </a:r>
          </a:p>
          <a:p>
            <a:r>
              <a:rPr lang="en-US" sz="2000" dirty="0">
                <a:solidFill>
                  <a:schemeClr val="tx2"/>
                </a:solidFill>
                <a:latin typeface="Lucida Console" panose="020B0609040504020204" pitchFamily="49" charset="0"/>
                <a:cs typeface="Courier New" panose="02070309020205020404" pitchFamily="49" charset="0"/>
              </a:rPr>
              <a:t>and rules learned from existing data.</a:t>
            </a:r>
          </a:p>
        </p:txBody>
      </p:sp>
      <p:sp>
        <p:nvSpPr>
          <p:cNvPr id="18" name="TextBox 17">
            <a:extLst>
              <a:ext uri="{FF2B5EF4-FFF2-40B4-BE49-F238E27FC236}">
                <a16:creationId xmlns:a16="http://schemas.microsoft.com/office/drawing/2014/main" id="{59417217-C468-B9BA-262A-BD8B2D75EA3C}"/>
              </a:ext>
            </a:extLst>
          </p:cNvPr>
          <p:cNvSpPr txBox="1"/>
          <p:nvPr/>
        </p:nvSpPr>
        <p:spPr>
          <a:xfrm>
            <a:off x="4900306" y="1449375"/>
            <a:ext cx="1109278" cy="369332"/>
          </a:xfrm>
          <a:prstGeom prst="rect">
            <a:avLst/>
          </a:prstGeom>
          <a:noFill/>
        </p:spPr>
        <p:txBody>
          <a:bodyPr wrap="none" lIns="0" rIns="0" rtlCol="0">
            <a:spAutoFit/>
          </a:bodyPr>
          <a:lstStyle/>
          <a:p>
            <a:pPr algn="l"/>
            <a:r>
              <a:rPr lang="en-US" dirty="0">
                <a:solidFill>
                  <a:schemeClr val="accent1"/>
                </a:solidFill>
              </a:rPr>
              <a:t>Text/Chat </a:t>
            </a:r>
          </a:p>
        </p:txBody>
      </p:sp>
      <p:sp>
        <p:nvSpPr>
          <p:cNvPr id="19" name="Rounded Rectangle 18">
            <a:extLst>
              <a:ext uri="{FF2B5EF4-FFF2-40B4-BE49-F238E27FC236}">
                <a16:creationId xmlns:a16="http://schemas.microsoft.com/office/drawing/2014/main" id="{785CEF38-3141-ABF0-3644-BC84F21C6BFD}"/>
              </a:ext>
            </a:extLst>
          </p:cNvPr>
          <p:cNvSpPr/>
          <p:nvPr/>
        </p:nvSpPr>
        <p:spPr>
          <a:xfrm>
            <a:off x="609600" y="4777251"/>
            <a:ext cx="3770489" cy="938754"/>
          </a:xfrm>
          <a:prstGeom prst="roundRect">
            <a:avLst>
              <a:gd name="adj" fmla="val 5794"/>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ed Rectangle 19">
            <a:extLst>
              <a:ext uri="{FF2B5EF4-FFF2-40B4-BE49-F238E27FC236}">
                <a16:creationId xmlns:a16="http://schemas.microsoft.com/office/drawing/2014/main" id="{E4048409-17F1-9FB7-FDF9-7B2BB643D87E}"/>
              </a:ext>
            </a:extLst>
          </p:cNvPr>
          <p:cNvSpPr/>
          <p:nvPr/>
        </p:nvSpPr>
        <p:spPr>
          <a:xfrm>
            <a:off x="5011114" y="2128639"/>
            <a:ext cx="6248400" cy="539707"/>
          </a:xfrm>
          <a:prstGeom prst="roundRect">
            <a:avLst>
              <a:gd name="adj" fmla="val 5794"/>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TextBox 20">
            <a:extLst>
              <a:ext uri="{FF2B5EF4-FFF2-40B4-BE49-F238E27FC236}">
                <a16:creationId xmlns:a16="http://schemas.microsoft.com/office/drawing/2014/main" id="{0475D6B0-03DA-AC14-297C-C0F87A0F02FC}"/>
              </a:ext>
            </a:extLst>
          </p:cNvPr>
          <p:cNvSpPr txBox="1"/>
          <p:nvPr/>
        </p:nvSpPr>
        <p:spPr>
          <a:xfrm>
            <a:off x="8449556" y="5176588"/>
            <a:ext cx="2901435" cy="253916"/>
          </a:xfrm>
          <a:prstGeom prst="rect">
            <a:avLst/>
          </a:prstGeom>
          <a:noFill/>
        </p:spPr>
        <p:txBody>
          <a:bodyPr wrap="none" lIns="0" rIns="0" rtlCol="0">
            <a:spAutoFit/>
          </a:bodyPr>
          <a:lstStyle/>
          <a:p>
            <a:pPr algn="ctr"/>
            <a:r>
              <a:rPr lang="en-US" sz="1050" dirty="0">
                <a:solidFill>
                  <a:schemeClr val="accent5"/>
                </a:solidFill>
              </a:rPr>
              <a:t>Generated with Amazon Titan Text G1 - Express</a:t>
            </a:r>
          </a:p>
        </p:txBody>
      </p:sp>
      <p:pic>
        <p:nvPicPr>
          <p:cNvPr id="22" name="Picture 21">
            <a:extLst>
              <a:ext uri="{FF2B5EF4-FFF2-40B4-BE49-F238E27FC236}">
                <a16:creationId xmlns:a16="http://schemas.microsoft.com/office/drawing/2014/main" id="{AE5B9E1A-1078-1ED1-0EE4-BB2E66E80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106" y="1957273"/>
            <a:ext cx="2417475" cy="2417475"/>
          </a:xfrm>
          <a:prstGeom prst="rect">
            <a:avLst/>
          </a:prstGeom>
        </p:spPr>
      </p:pic>
      <p:sp>
        <p:nvSpPr>
          <p:cNvPr id="23" name="TextBox 22">
            <a:extLst>
              <a:ext uri="{FF2B5EF4-FFF2-40B4-BE49-F238E27FC236}">
                <a16:creationId xmlns:a16="http://schemas.microsoft.com/office/drawing/2014/main" id="{EC8E6B48-FE73-C57F-5E12-1833E453A9E0}"/>
              </a:ext>
            </a:extLst>
          </p:cNvPr>
          <p:cNvSpPr txBox="1"/>
          <p:nvPr/>
        </p:nvSpPr>
        <p:spPr>
          <a:xfrm>
            <a:off x="952754" y="4440803"/>
            <a:ext cx="3084178" cy="253916"/>
          </a:xfrm>
          <a:prstGeom prst="rect">
            <a:avLst/>
          </a:prstGeom>
          <a:noFill/>
        </p:spPr>
        <p:txBody>
          <a:bodyPr wrap="none" lIns="0" rIns="0" rtlCol="0">
            <a:spAutoFit/>
          </a:bodyPr>
          <a:lstStyle/>
          <a:p>
            <a:pPr algn="ctr"/>
            <a:r>
              <a:rPr lang="en-US" sz="1050" dirty="0">
                <a:solidFill>
                  <a:schemeClr val="accent5"/>
                </a:solidFill>
              </a:rPr>
              <a:t>Generated with Amazon Titan Image Generator G1</a:t>
            </a:r>
          </a:p>
        </p:txBody>
      </p:sp>
      <p:sp>
        <p:nvSpPr>
          <p:cNvPr id="24" name="TextBox 23">
            <a:extLst>
              <a:ext uri="{FF2B5EF4-FFF2-40B4-BE49-F238E27FC236}">
                <a16:creationId xmlns:a16="http://schemas.microsoft.com/office/drawing/2014/main" id="{FC67BF1D-E2F8-DC23-04E5-303EFE2AD575}"/>
              </a:ext>
            </a:extLst>
          </p:cNvPr>
          <p:cNvSpPr txBox="1"/>
          <p:nvPr/>
        </p:nvSpPr>
        <p:spPr>
          <a:xfrm>
            <a:off x="609600" y="1451550"/>
            <a:ext cx="710131" cy="369332"/>
          </a:xfrm>
          <a:prstGeom prst="rect">
            <a:avLst/>
          </a:prstGeom>
          <a:noFill/>
        </p:spPr>
        <p:txBody>
          <a:bodyPr wrap="none" lIns="0" rIns="0" rtlCol="0">
            <a:spAutoFit/>
          </a:bodyPr>
          <a:lstStyle/>
          <a:p>
            <a:pPr algn="l"/>
            <a:r>
              <a:rPr lang="en-US" dirty="0">
                <a:solidFill>
                  <a:schemeClr val="accent1"/>
                </a:solidFill>
              </a:rPr>
              <a:t>Image </a:t>
            </a:r>
          </a:p>
        </p:txBody>
      </p:sp>
    </p:spTree>
    <p:extLst>
      <p:ext uri="{BB962C8B-B14F-4D97-AF65-F5344CB8AC3E}">
        <p14:creationId xmlns:p14="http://schemas.microsoft.com/office/powerpoint/2010/main" val="143395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70"/>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wipe(left)">
                                      <p:cBhvr>
                                        <p:cTn id="17" dur="500"/>
                                        <p:tgtEl>
                                          <p:spTgt spid="17">
                                            <p:txEl>
                                              <p:pRg st="0" end="0"/>
                                            </p:txEl>
                                          </p:spTgt>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animEffect transition="in" filter="wipe(left)">
                                      <p:cBhvr>
                                        <p:cTn id="21" dur="500"/>
                                        <p:tgtEl>
                                          <p:spTgt spid="17">
                                            <p:txEl>
                                              <p:pRg st="1" end="1"/>
                                            </p:txEl>
                                          </p:spTgt>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animEffect transition="in" filter="wipe(left)">
                                      <p:cBhvr>
                                        <p:cTn id="25" dur="500"/>
                                        <p:tgtEl>
                                          <p:spTgt spid="17">
                                            <p:txEl>
                                              <p:pRg st="2" end="2"/>
                                            </p:txEl>
                                          </p:spTgt>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wipe(left)">
                                      <p:cBhvr>
                                        <p:cTn id="29" dur="500"/>
                                        <p:tgtEl>
                                          <p:spTgt spid="17">
                                            <p:txEl>
                                              <p:pRg st="3" end="3"/>
                                            </p:txEl>
                                          </p:spTgt>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wipe(left)">
                                      <p:cBhvr>
                                        <p:cTn id="33" dur="500"/>
                                        <p:tgtEl>
                                          <p:spTgt spid="17">
                                            <p:txEl>
                                              <p:pRg st="4" end="4"/>
                                            </p:txEl>
                                          </p:spTgt>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wipe(left)">
                                      <p:cBhvr>
                                        <p:cTn id="37" dur="500"/>
                                        <p:tgtEl>
                                          <p:spTgt spid="17">
                                            <p:txEl>
                                              <p:pRg st="5" end="5"/>
                                            </p:txEl>
                                          </p:spTgt>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17">
                                            <p:txEl>
                                              <p:pRg st="6" end="6"/>
                                            </p:txEl>
                                          </p:spTgt>
                                        </p:tgtEl>
                                        <p:attrNameLst>
                                          <p:attrName>style.visibility</p:attrName>
                                        </p:attrNameLst>
                                      </p:cBhvr>
                                      <p:to>
                                        <p:strVal val="visible"/>
                                      </p:to>
                                    </p:set>
                                    <p:animEffect transition="in" filter="wipe(left)">
                                      <p:cBhvr>
                                        <p:cTn id="41" dur="500"/>
                                        <p:tgtEl>
                                          <p:spTgt spid="17">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uiExpand="1" build="p"/>
      <p:bldP spid="19" grpId="0" animBg="1"/>
      <p:bldP spid="20" grpId="0" animBg="1"/>
      <p:bldP spid="21"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760805-61A8-A4A5-39C7-54486836DC4C}"/>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817C9A9-5107-3EC1-DD73-DAEC55884DE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526E0648-240F-C27D-2C1B-22149231CC58}"/>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87576306-5124-EDD9-C21C-DB3B97119276}"/>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0E99443D-5997-C329-E5AE-74BFEBDB6D92}"/>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57E9E9C1-85FD-A63D-51B7-96D3EB46B154}"/>
              </a:ext>
            </a:extLst>
          </p:cNvPr>
          <p:cNvSpPr>
            <a:spLocks noGrp="1"/>
          </p:cNvSpPr>
          <p:nvPr>
            <p:ph type="body" sz="quarter" idx="15"/>
          </p:nvPr>
        </p:nvSpPr>
        <p:spPr/>
        <p:txBody>
          <a:bodyPr/>
          <a:lstStyle/>
          <a:p>
            <a:endParaRPr lang="en-US"/>
          </a:p>
        </p:txBody>
      </p:sp>
      <p:sp>
        <p:nvSpPr>
          <p:cNvPr id="8" name="Title 7">
            <a:extLst>
              <a:ext uri="{FF2B5EF4-FFF2-40B4-BE49-F238E27FC236}">
                <a16:creationId xmlns:a16="http://schemas.microsoft.com/office/drawing/2014/main" id="{62B85E6F-5513-9AF0-7DA4-D1EE9B7B8D16}"/>
              </a:ext>
            </a:extLst>
          </p:cNvPr>
          <p:cNvSpPr>
            <a:spLocks noGrp="1"/>
          </p:cNvSpPr>
          <p:nvPr>
            <p:ph type="title"/>
          </p:nvPr>
        </p:nvSpPr>
        <p:spPr/>
        <p:txBody>
          <a:bodyPr/>
          <a:lstStyle/>
          <a:p>
            <a:endParaRPr lang="en-US"/>
          </a:p>
        </p:txBody>
      </p:sp>
      <p:sp>
        <p:nvSpPr>
          <p:cNvPr id="9" name="Slide Number Placeholder 8">
            <a:extLst>
              <a:ext uri="{FF2B5EF4-FFF2-40B4-BE49-F238E27FC236}">
                <a16:creationId xmlns:a16="http://schemas.microsoft.com/office/drawing/2014/main" id="{568F0C25-3844-78FD-CDE7-1290AFFFDD51}"/>
              </a:ext>
            </a:extLst>
          </p:cNvPr>
          <p:cNvSpPr>
            <a:spLocks noGrp="1"/>
          </p:cNvSpPr>
          <p:nvPr>
            <p:ph type="sldNum" sz="quarter" idx="4"/>
          </p:nvPr>
        </p:nvSpPr>
        <p:spPr/>
        <p:txBody>
          <a:bodyPr/>
          <a:lstStyle/>
          <a:p>
            <a:fld id="{DC503246-BBCE-4F0A-BCDC-08FC4C52637D}" type="slidenum">
              <a:rPr lang="en-US" smtClean="0"/>
              <a:pPr/>
              <a:t>30</a:t>
            </a:fld>
            <a:endParaRPr lang="en-US"/>
          </a:p>
        </p:txBody>
      </p:sp>
    </p:spTree>
    <p:extLst>
      <p:ext uri="{BB962C8B-B14F-4D97-AF65-F5344CB8AC3E}">
        <p14:creationId xmlns:p14="http://schemas.microsoft.com/office/powerpoint/2010/main" val="37796933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EA8F6-63CE-F3EE-EDD5-604C48D10517}"/>
              </a:ext>
            </a:extLst>
          </p:cNvPr>
          <p:cNvSpPr>
            <a:spLocks noGrp="1"/>
          </p:cNvSpPr>
          <p:nvPr>
            <p:ph type="title"/>
          </p:nvPr>
        </p:nvSpPr>
        <p:spPr/>
        <p:txBody>
          <a:bodyPr/>
          <a:lstStyle/>
          <a:p>
            <a:r>
              <a:rPr lang="en-US" dirty="0"/>
              <a:t>Where are we now?</a:t>
            </a:r>
          </a:p>
        </p:txBody>
      </p:sp>
      <p:sp>
        <p:nvSpPr>
          <p:cNvPr id="3" name="Slide Number Placeholder 2">
            <a:extLst>
              <a:ext uri="{FF2B5EF4-FFF2-40B4-BE49-F238E27FC236}">
                <a16:creationId xmlns:a16="http://schemas.microsoft.com/office/drawing/2014/main" id="{CBDFB694-234D-7153-5CAF-1D4774D11DF8}"/>
              </a:ext>
            </a:extLst>
          </p:cNvPr>
          <p:cNvSpPr>
            <a:spLocks noGrp="1"/>
          </p:cNvSpPr>
          <p:nvPr>
            <p:ph type="sldNum" sz="quarter" idx="12"/>
          </p:nvPr>
        </p:nvSpPr>
        <p:spPr/>
        <p:txBody>
          <a:bodyPr/>
          <a:lstStyle/>
          <a:p>
            <a:fld id="{DC503246-BBCE-4F0A-BCDC-08FC4C52637D}" type="slidenum">
              <a:rPr lang="en-US" smtClean="0"/>
              <a:pPr/>
              <a:t>4</a:t>
            </a:fld>
            <a:endParaRPr lang="en-US" dirty="0"/>
          </a:p>
        </p:txBody>
      </p:sp>
      <p:sp>
        <p:nvSpPr>
          <p:cNvPr id="4" name="Text Placeholder 3">
            <a:extLst>
              <a:ext uri="{FF2B5EF4-FFF2-40B4-BE49-F238E27FC236}">
                <a16:creationId xmlns:a16="http://schemas.microsoft.com/office/drawing/2014/main" id="{338A314A-0D8D-A094-9B76-19D7B132DBDF}"/>
              </a:ext>
            </a:extLst>
          </p:cNvPr>
          <p:cNvSpPr>
            <a:spLocks noGrp="1"/>
          </p:cNvSpPr>
          <p:nvPr>
            <p:ph type="body" sz="quarter" idx="14"/>
          </p:nvPr>
        </p:nvSpPr>
        <p:spPr>
          <a:xfrm>
            <a:off x="733690" y="4633436"/>
            <a:ext cx="2926932" cy="1538883"/>
          </a:xfrm>
        </p:spPr>
        <p:txBody>
          <a:bodyPr/>
          <a:lstStyle/>
          <a:p>
            <a:r>
              <a:rPr lang="en-US" dirty="0"/>
              <a:t>Large Language Models</a:t>
            </a:r>
          </a:p>
          <a:p>
            <a:r>
              <a:rPr lang="en-US" dirty="0"/>
              <a:t>Diffusion Models</a:t>
            </a:r>
          </a:p>
          <a:p>
            <a:r>
              <a:rPr lang="en-US" dirty="0"/>
              <a:t>Embeddings Models</a:t>
            </a:r>
          </a:p>
          <a:p>
            <a:endParaRPr lang="en-US" dirty="0"/>
          </a:p>
        </p:txBody>
      </p:sp>
      <p:sp>
        <p:nvSpPr>
          <p:cNvPr id="5" name="Text Placeholder 4">
            <a:extLst>
              <a:ext uri="{FF2B5EF4-FFF2-40B4-BE49-F238E27FC236}">
                <a16:creationId xmlns:a16="http://schemas.microsoft.com/office/drawing/2014/main" id="{FA7DDCBD-C4DC-2CC5-BF6A-04DBE4D26E9E}"/>
              </a:ext>
            </a:extLst>
          </p:cNvPr>
          <p:cNvSpPr>
            <a:spLocks noGrp="1"/>
          </p:cNvSpPr>
          <p:nvPr>
            <p:ph type="body" idx="1"/>
          </p:nvPr>
        </p:nvSpPr>
        <p:spPr>
          <a:xfrm>
            <a:off x="733690" y="3877761"/>
            <a:ext cx="2926932" cy="369332"/>
          </a:xfrm>
        </p:spPr>
        <p:txBody>
          <a:bodyPr/>
          <a:lstStyle/>
          <a:p>
            <a:r>
              <a:rPr lang="en-US" dirty="0"/>
              <a:t>System Components</a:t>
            </a:r>
          </a:p>
        </p:txBody>
      </p:sp>
      <p:sp>
        <p:nvSpPr>
          <p:cNvPr id="6" name="Text Placeholder 5">
            <a:extLst>
              <a:ext uri="{FF2B5EF4-FFF2-40B4-BE49-F238E27FC236}">
                <a16:creationId xmlns:a16="http://schemas.microsoft.com/office/drawing/2014/main" id="{BF9CD407-F3B9-7A11-C65B-4B734F279FB7}"/>
              </a:ext>
            </a:extLst>
          </p:cNvPr>
          <p:cNvSpPr>
            <a:spLocks noGrp="1"/>
          </p:cNvSpPr>
          <p:nvPr>
            <p:ph type="body" sz="quarter" idx="17"/>
          </p:nvPr>
        </p:nvSpPr>
        <p:spPr>
          <a:xfrm>
            <a:off x="8607578" y="4633436"/>
            <a:ext cx="2926932" cy="1138773"/>
          </a:xfrm>
        </p:spPr>
        <p:txBody>
          <a:bodyPr/>
          <a:lstStyle/>
          <a:p>
            <a:r>
              <a:rPr lang="en-US" dirty="0"/>
              <a:t>Pair Programming</a:t>
            </a:r>
          </a:p>
          <a:p>
            <a:r>
              <a:rPr lang="en-US" dirty="0"/>
              <a:t>Architecture Assistants</a:t>
            </a:r>
          </a:p>
          <a:p>
            <a:endParaRPr lang="en-US" dirty="0"/>
          </a:p>
        </p:txBody>
      </p:sp>
      <p:sp>
        <p:nvSpPr>
          <p:cNvPr id="7" name="Text Placeholder 6">
            <a:extLst>
              <a:ext uri="{FF2B5EF4-FFF2-40B4-BE49-F238E27FC236}">
                <a16:creationId xmlns:a16="http://schemas.microsoft.com/office/drawing/2014/main" id="{DAA394F0-5C0B-9E65-CC89-23B533274084}"/>
              </a:ext>
            </a:extLst>
          </p:cNvPr>
          <p:cNvSpPr>
            <a:spLocks noGrp="1"/>
          </p:cNvSpPr>
          <p:nvPr>
            <p:ph type="body" idx="18"/>
          </p:nvPr>
        </p:nvSpPr>
        <p:spPr/>
        <p:txBody>
          <a:bodyPr/>
          <a:lstStyle/>
          <a:p>
            <a:r>
              <a:rPr lang="en-US" dirty="0"/>
              <a:t>Development Tools</a:t>
            </a:r>
          </a:p>
        </p:txBody>
      </p:sp>
      <p:sp>
        <p:nvSpPr>
          <p:cNvPr id="8" name="Text Placeholder 7">
            <a:extLst>
              <a:ext uri="{FF2B5EF4-FFF2-40B4-BE49-F238E27FC236}">
                <a16:creationId xmlns:a16="http://schemas.microsoft.com/office/drawing/2014/main" id="{41B262D4-043F-4071-61E0-A7F27890B829}"/>
              </a:ext>
            </a:extLst>
          </p:cNvPr>
          <p:cNvSpPr>
            <a:spLocks noGrp="1"/>
          </p:cNvSpPr>
          <p:nvPr>
            <p:ph type="body" sz="quarter" idx="20"/>
          </p:nvPr>
        </p:nvSpPr>
        <p:spPr>
          <a:xfrm>
            <a:off x="4670634" y="4633436"/>
            <a:ext cx="2926932" cy="1538883"/>
          </a:xfrm>
        </p:spPr>
        <p:txBody>
          <a:bodyPr/>
          <a:lstStyle/>
          <a:p>
            <a:r>
              <a:rPr lang="en-US" dirty="0"/>
              <a:t>Chatbots</a:t>
            </a:r>
          </a:p>
          <a:p>
            <a:r>
              <a:rPr lang="en-US" dirty="0"/>
              <a:t>Customer Service Agents</a:t>
            </a:r>
          </a:p>
          <a:p>
            <a:r>
              <a:rPr lang="en-US" dirty="0"/>
              <a:t>Enterprise Knowledge</a:t>
            </a:r>
          </a:p>
          <a:p>
            <a:endParaRPr lang="en-US" dirty="0"/>
          </a:p>
        </p:txBody>
      </p:sp>
      <p:sp>
        <p:nvSpPr>
          <p:cNvPr id="9" name="Text Placeholder 8">
            <a:extLst>
              <a:ext uri="{FF2B5EF4-FFF2-40B4-BE49-F238E27FC236}">
                <a16:creationId xmlns:a16="http://schemas.microsoft.com/office/drawing/2014/main" id="{DDFB5812-F608-9BBA-1F0B-ED0D60B263DE}"/>
              </a:ext>
            </a:extLst>
          </p:cNvPr>
          <p:cNvSpPr>
            <a:spLocks noGrp="1"/>
          </p:cNvSpPr>
          <p:nvPr>
            <p:ph type="body" idx="21"/>
          </p:nvPr>
        </p:nvSpPr>
        <p:spPr/>
        <p:txBody>
          <a:bodyPr/>
          <a:lstStyle/>
          <a:p>
            <a:r>
              <a:rPr lang="en-US" dirty="0"/>
              <a:t>Applications</a:t>
            </a:r>
          </a:p>
        </p:txBody>
      </p:sp>
      <p:pic>
        <p:nvPicPr>
          <p:cNvPr id="17" name="Picture Placeholder 16">
            <a:extLst>
              <a:ext uri="{FF2B5EF4-FFF2-40B4-BE49-F238E27FC236}">
                <a16:creationId xmlns:a16="http://schemas.microsoft.com/office/drawing/2014/main" id="{8DD9767E-DCB1-6ADE-CB47-6D88FE40133A}"/>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51" b="51"/>
          <a:stretch>
            <a:fillRect/>
          </a:stretch>
        </p:blipFill>
        <p:spPr/>
      </p:pic>
      <p:pic>
        <p:nvPicPr>
          <p:cNvPr id="19" name="Picture Placeholder 18">
            <a:extLst>
              <a:ext uri="{FF2B5EF4-FFF2-40B4-BE49-F238E27FC236}">
                <a16:creationId xmlns:a16="http://schemas.microsoft.com/office/drawing/2014/main" id="{DD2E68C6-CACC-5EDF-D944-36F0A7AF7BC5}"/>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t="51" b="51"/>
          <a:stretch>
            <a:fillRect/>
          </a:stretch>
        </p:blipFill>
        <p:spPr/>
      </p:pic>
      <p:pic>
        <p:nvPicPr>
          <p:cNvPr id="21" name="Picture Placeholder 20">
            <a:extLst>
              <a:ext uri="{FF2B5EF4-FFF2-40B4-BE49-F238E27FC236}">
                <a16:creationId xmlns:a16="http://schemas.microsoft.com/office/drawing/2014/main" id="{6354E619-4ACB-3D80-2790-C946A8BF32B6}"/>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t="51" b="51"/>
          <a:stretch>
            <a:fillRect/>
          </a:stretch>
        </p:blipFill>
        <p:spPr/>
      </p:pic>
      <p:sp>
        <p:nvSpPr>
          <p:cNvPr id="13" name="TextBox 12">
            <a:extLst>
              <a:ext uri="{FF2B5EF4-FFF2-40B4-BE49-F238E27FC236}">
                <a16:creationId xmlns:a16="http://schemas.microsoft.com/office/drawing/2014/main" id="{A0D601CC-2BC7-89EE-20FA-80771BDC214E}"/>
              </a:ext>
            </a:extLst>
          </p:cNvPr>
          <p:cNvSpPr txBox="1"/>
          <p:nvPr/>
        </p:nvSpPr>
        <p:spPr>
          <a:xfrm>
            <a:off x="419100" y="888456"/>
            <a:ext cx="1910781" cy="369332"/>
          </a:xfrm>
          <a:prstGeom prst="rect">
            <a:avLst/>
          </a:prstGeom>
          <a:noFill/>
        </p:spPr>
        <p:txBody>
          <a:bodyPr wrap="none" lIns="0" rIns="0" rtlCol="0">
            <a:spAutoFit/>
          </a:bodyPr>
          <a:lstStyle/>
          <a:p>
            <a:r>
              <a:rPr lang="en-US" dirty="0"/>
              <a:t>What do we have?</a:t>
            </a:r>
          </a:p>
        </p:txBody>
      </p:sp>
    </p:spTree>
    <p:extLst>
      <p:ext uri="{BB962C8B-B14F-4D97-AF65-F5344CB8AC3E}">
        <p14:creationId xmlns:p14="http://schemas.microsoft.com/office/powerpoint/2010/main" val="16236127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E8CE-5AAE-8BFC-80CF-BD52D693EC4A}"/>
              </a:ext>
            </a:extLst>
          </p:cNvPr>
          <p:cNvSpPr>
            <a:spLocks noGrp="1"/>
          </p:cNvSpPr>
          <p:nvPr>
            <p:ph type="title"/>
          </p:nvPr>
        </p:nvSpPr>
        <p:spPr/>
        <p:txBody>
          <a:bodyPr/>
          <a:lstStyle/>
          <a:p>
            <a:r>
              <a:rPr lang="en-US" dirty="0"/>
              <a:t>Where are we now?</a:t>
            </a:r>
          </a:p>
        </p:txBody>
      </p:sp>
      <p:sp>
        <p:nvSpPr>
          <p:cNvPr id="3" name="Slide Number Placeholder 2">
            <a:extLst>
              <a:ext uri="{FF2B5EF4-FFF2-40B4-BE49-F238E27FC236}">
                <a16:creationId xmlns:a16="http://schemas.microsoft.com/office/drawing/2014/main" id="{16CAF21D-D787-BA21-C1A3-9C8C30FF1EE7}"/>
              </a:ext>
            </a:extLst>
          </p:cNvPr>
          <p:cNvSpPr>
            <a:spLocks noGrp="1"/>
          </p:cNvSpPr>
          <p:nvPr>
            <p:ph type="sldNum" sz="quarter" idx="12"/>
          </p:nvPr>
        </p:nvSpPr>
        <p:spPr/>
        <p:txBody>
          <a:bodyPr/>
          <a:lstStyle/>
          <a:p>
            <a:fld id="{DC503246-BBCE-4F0A-BCDC-08FC4C52637D}" type="slidenum">
              <a:rPr lang="en-US" smtClean="0"/>
              <a:pPr/>
              <a:t>5</a:t>
            </a:fld>
            <a:endParaRPr lang="en-US"/>
          </a:p>
        </p:txBody>
      </p:sp>
      <p:sp>
        <p:nvSpPr>
          <p:cNvPr id="4" name="Text Placeholder 3">
            <a:extLst>
              <a:ext uri="{FF2B5EF4-FFF2-40B4-BE49-F238E27FC236}">
                <a16:creationId xmlns:a16="http://schemas.microsoft.com/office/drawing/2014/main" id="{0DFF8C04-03D2-6D9C-8EC4-2FDDD38AC6A7}"/>
              </a:ext>
            </a:extLst>
          </p:cNvPr>
          <p:cNvSpPr>
            <a:spLocks noGrp="1"/>
          </p:cNvSpPr>
          <p:nvPr>
            <p:ph type="body" idx="1"/>
          </p:nvPr>
        </p:nvSpPr>
        <p:spPr/>
        <p:txBody>
          <a:bodyPr/>
          <a:lstStyle/>
          <a:p>
            <a:r>
              <a:rPr lang="en-US" dirty="0"/>
              <a:t>Generation</a:t>
            </a:r>
          </a:p>
        </p:txBody>
      </p:sp>
      <p:sp>
        <p:nvSpPr>
          <p:cNvPr id="5" name="Text Placeholder 4">
            <a:extLst>
              <a:ext uri="{FF2B5EF4-FFF2-40B4-BE49-F238E27FC236}">
                <a16:creationId xmlns:a16="http://schemas.microsoft.com/office/drawing/2014/main" id="{9A62BD86-27A1-976D-0D85-5F605754C4D2}"/>
              </a:ext>
            </a:extLst>
          </p:cNvPr>
          <p:cNvSpPr>
            <a:spLocks noGrp="1"/>
          </p:cNvSpPr>
          <p:nvPr>
            <p:ph type="body" sz="quarter" idx="14"/>
          </p:nvPr>
        </p:nvSpPr>
        <p:spPr>
          <a:xfrm>
            <a:off x="733690" y="3429000"/>
            <a:ext cx="2926932" cy="1508105"/>
          </a:xfrm>
        </p:spPr>
        <p:txBody>
          <a:bodyPr/>
          <a:lstStyle/>
          <a:p>
            <a:r>
              <a:rPr lang="en-US" dirty="0"/>
              <a:t>“Summarize the following report…”</a:t>
            </a:r>
          </a:p>
          <a:p>
            <a:endParaRPr lang="en-US" dirty="0"/>
          </a:p>
          <a:p>
            <a:r>
              <a:rPr lang="en-US" dirty="0"/>
              <a:t>“Write code that can…”</a:t>
            </a:r>
          </a:p>
        </p:txBody>
      </p:sp>
      <p:sp>
        <p:nvSpPr>
          <p:cNvPr id="6" name="Text Placeholder 5">
            <a:extLst>
              <a:ext uri="{FF2B5EF4-FFF2-40B4-BE49-F238E27FC236}">
                <a16:creationId xmlns:a16="http://schemas.microsoft.com/office/drawing/2014/main" id="{0B05F12E-7403-2941-BEA2-D9A708D578C3}"/>
              </a:ext>
            </a:extLst>
          </p:cNvPr>
          <p:cNvSpPr>
            <a:spLocks noGrp="1"/>
          </p:cNvSpPr>
          <p:nvPr>
            <p:ph type="body" idx="16"/>
          </p:nvPr>
        </p:nvSpPr>
        <p:spPr/>
        <p:txBody>
          <a:bodyPr/>
          <a:lstStyle/>
          <a:p>
            <a:r>
              <a:rPr lang="en-US" dirty="0"/>
              <a:t>Iterative Execution</a:t>
            </a:r>
          </a:p>
        </p:txBody>
      </p:sp>
      <p:sp>
        <p:nvSpPr>
          <p:cNvPr id="7" name="Text Placeholder 6">
            <a:extLst>
              <a:ext uri="{FF2B5EF4-FFF2-40B4-BE49-F238E27FC236}">
                <a16:creationId xmlns:a16="http://schemas.microsoft.com/office/drawing/2014/main" id="{E7116B96-6EA2-1957-908E-DCB1224A284F}"/>
              </a:ext>
            </a:extLst>
          </p:cNvPr>
          <p:cNvSpPr>
            <a:spLocks noGrp="1"/>
          </p:cNvSpPr>
          <p:nvPr>
            <p:ph type="body" sz="quarter" idx="17"/>
          </p:nvPr>
        </p:nvSpPr>
        <p:spPr>
          <a:xfrm>
            <a:off x="8607578" y="3429000"/>
            <a:ext cx="2926932" cy="1785104"/>
          </a:xfrm>
        </p:spPr>
        <p:txBody>
          <a:bodyPr/>
          <a:lstStyle/>
          <a:p>
            <a:r>
              <a:rPr lang="en-US" dirty="0"/>
              <a:t>“You have access to the following tools…”</a:t>
            </a:r>
          </a:p>
          <a:p>
            <a:endParaRPr lang="en-US" dirty="0"/>
          </a:p>
          <a:p>
            <a:r>
              <a:rPr lang="en-US" dirty="0"/>
              <a:t>”Here is the response from the tool…”</a:t>
            </a:r>
          </a:p>
        </p:txBody>
      </p:sp>
      <p:sp>
        <p:nvSpPr>
          <p:cNvPr id="8" name="Text Placeholder 7">
            <a:extLst>
              <a:ext uri="{FF2B5EF4-FFF2-40B4-BE49-F238E27FC236}">
                <a16:creationId xmlns:a16="http://schemas.microsoft.com/office/drawing/2014/main" id="{8743A96A-6122-29C9-B152-DA94C54095E0}"/>
              </a:ext>
            </a:extLst>
          </p:cNvPr>
          <p:cNvSpPr>
            <a:spLocks noGrp="1"/>
          </p:cNvSpPr>
          <p:nvPr>
            <p:ph type="body" idx="19"/>
          </p:nvPr>
        </p:nvSpPr>
        <p:spPr/>
        <p:txBody>
          <a:bodyPr/>
          <a:lstStyle/>
          <a:p>
            <a:r>
              <a:rPr lang="en-US" dirty="0"/>
              <a:t>Reasoning &amp; Planning</a:t>
            </a:r>
          </a:p>
        </p:txBody>
      </p:sp>
      <p:sp>
        <p:nvSpPr>
          <p:cNvPr id="9" name="Text Placeholder 8">
            <a:extLst>
              <a:ext uri="{FF2B5EF4-FFF2-40B4-BE49-F238E27FC236}">
                <a16:creationId xmlns:a16="http://schemas.microsoft.com/office/drawing/2014/main" id="{63C34FEC-CAD3-C336-06EB-9CCD2172D80C}"/>
              </a:ext>
            </a:extLst>
          </p:cNvPr>
          <p:cNvSpPr>
            <a:spLocks noGrp="1"/>
          </p:cNvSpPr>
          <p:nvPr>
            <p:ph type="body" sz="quarter" idx="20"/>
          </p:nvPr>
        </p:nvSpPr>
        <p:spPr>
          <a:xfrm>
            <a:off x="4670634" y="3429000"/>
            <a:ext cx="2926932" cy="923330"/>
          </a:xfrm>
        </p:spPr>
        <p:txBody>
          <a:bodyPr/>
          <a:lstStyle/>
          <a:p>
            <a:r>
              <a:rPr lang="en-US" dirty="0"/>
              <a:t>“…think though this step by step before generating your final answer.”</a:t>
            </a:r>
          </a:p>
        </p:txBody>
      </p:sp>
      <p:sp>
        <p:nvSpPr>
          <p:cNvPr id="10" name="Text Placeholder 9">
            <a:extLst>
              <a:ext uri="{FF2B5EF4-FFF2-40B4-BE49-F238E27FC236}">
                <a16:creationId xmlns:a16="http://schemas.microsoft.com/office/drawing/2014/main" id="{1325C1FE-9403-7192-CB58-9A837E3BFF7C}"/>
              </a:ext>
            </a:extLst>
          </p:cNvPr>
          <p:cNvSpPr>
            <a:spLocks noGrp="1"/>
          </p:cNvSpPr>
          <p:nvPr>
            <p:ph type="body" sz="quarter" idx="22"/>
          </p:nvPr>
        </p:nvSpPr>
        <p:spPr/>
        <p:txBody>
          <a:bodyPr/>
          <a:lstStyle/>
          <a:p>
            <a:r>
              <a:rPr lang="en-US" dirty="0"/>
              <a:t>CREATE</a:t>
            </a:r>
          </a:p>
        </p:txBody>
      </p:sp>
      <p:sp>
        <p:nvSpPr>
          <p:cNvPr id="11" name="Text Placeholder 10">
            <a:extLst>
              <a:ext uri="{FF2B5EF4-FFF2-40B4-BE49-F238E27FC236}">
                <a16:creationId xmlns:a16="http://schemas.microsoft.com/office/drawing/2014/main" id="{CE6D2AB0-611B-9909-C194-3F88801EDD5B}"/>
              </a:ext>
            </a:extLst>
          </p:cNvPr>
          <p:cNvSpPr>
            <a:spLocks noGrp="1"/>
          </p:cNvSpPr>
          <p:nvPr>
            <p:ph type="body" sz="quarter" idx="23"/>
          </p:nvPr>
        </p:nvSpPr>
        <p:spPr/>
        <p:txBody>
          <a:bodyPr/>
          <a:lstStyle/>
          <a:p>
            <a:r>
              <a:rPr lang="en-US" dirty="0"/>
              <a:t>THINK</a:t>
            </a:r>
          </a:p>
        </p:txBody>
      </p:sp>
      <p:sp>
        <p:nvSpPr>
          <p:cNvPr id="12" name="Text Placeholder 11">
            <a:extLst>
              <a:ext uri="{FF2B5EF4-FFF2-40B4-BE49-F238E27FC236}">
                <a16:creationId xmlns:a16="http://schemas.microsoft.com/office/drawing/2014/main" id="{92805AC1-25A1-C997-D659-C942B17CBF4E}"/>
              </a:ext>
            </a:extLst>
          </p:cNvPr>
          <p:cNvSpPr>
            <a:spLocks noGrp="1"/>
          </p:cNvSpPr>
          <p:nvPr>
            <p:ph type="body" sz="quarter" idx="24"/>
          </p:nvPr>
        </p:nvSpPr>
        <p:spPr/>
        <p:txBody>
          <a:bodyPr/>
          <a:lstStyle/>
          <a:p>
            <a:r>
              <a:rPr lang="en-US" dirty="0"/>
              <a:t>LOOP</a:t>
            </a:r>
          </a:p>
        </p:txBody>
      </p:sp>
      <p:sp>
        <p:nvSpPr>
          <p:cNvPr id="15" name="TextBox 14">
            <a:extLst>
              <a:ext uri="{FF2B5EF4-FFF2-40B4-BE49-F238E27FC236}">
                <a16:creationId xmlns:a16="http://schemas.microsoft.com/office/drawing/2014/main" id="{CC93E84A-3DD8-FCD4-77FF-C67AC2EFF7A7}"/>
              </a:ext>
            </a:extLst>
          </p:cNvPr>
          <p:cNvSpPr txBox="1"/>
          <p:nvPr/>
        </p:nvSpPr>
        <p:spPr>
          <a:xfrm>
            <a:off x="419100" y="888456"/>
            <a:ext cx="2037417" cy="369332"/>
          </a:xfrm>
          <a:prstGeom prst="rect">
            <a:avLst/>
          </a:prstGeom>
          <a:noFill/>
        </p:spPr>
        <p:txBody>
          <a:bodyPr wrap="none" lIns="0" rIns="0" rtlCol="0">
            <a:spAutoFit/>
          </a:bodyPr>
          <a:lstStyle/>
          <a:p>
            <a:r>
              <a:rPr lang="en-US" dirty="0"/>
              <a:t>What can we build?</a:t>
            </a:r>
          </a:p>
        </p:txBody>
      </p:sp>
    </p:spTree>
    <p:extLst>
      <p:ext uri="{BB962C8B-B14F-4D97-AF65-F5344CB8AC3E}">
        <p14:creationId xmlns:p14="http://schemas.microsoft.com/office/powerpoint/2010/main" val="20372059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6ECA5-8C35-CF3D-7BDE-DA7395D2CC43}"/>
              </a:ext>
            </a:extLst>
          </p:cNvPr>
          <p:cNvSpPr>
            <a:spLocks noGrp="1"/>
          </p:cNvSpPr>
          <p:nvPr>
            <p:ph sz="half" idx="1"/>
          </p:nvPr>
        </p:nvSpPr>
        <p:spPr>
          <a:xfrm>
            <a:off x="562841" y="4227283"/>
            <a:ext cx="5160818" cy="1118255"/>
          </a:xfrm>
        </p:spPr>
        <p:txBody>
          <a:bodyPr/>
          <a:lstStyle/>
          <a:p>
            <a:pPr algn="ctr"/>
            <a:r>
              <a:rPr lang="en-US" dirty="0"/>
              <a:t>The interface between user and data can be shortcut.</a:t>
            </a:r>
          </a:p>
          <a:p>
            <a:endParaRPr lang="en-US" dirty="0"/>
          </a:p>
        </p:txBody>
      </p:sp>
      <p:sp>
        <p:nvSpPr>
          <p:cNvPr id="3" name="Content Placeholder 2">
            <a:extLst>
              <a:ext uri="{FF2B5EF4-FFF2-40B4-BE49-F238E27FC236}">
                <a16:creationId xmlns:a16="http://schemas.microsoft.com/office/drawing/2014/main" id="{4082EF66-596C-5726-BC71-75E447262665}"/>
              </a:ext>
            </a:extLst>
          </p:cNvPr>
          <p:cNvSpPr>
            <a:spLocks noGrp="1"/>
          </p:cNvSpPr>
          <p:nvPr>
            <p:ph sz="half" idx="2"/>
          </p:nvPr>
        </p:nvSpPr>
        <p:spPr>
          <a:xfrm>
            <a:off x="6468341" y="4227283"/>
            <a:ext cx="5160818" cy="1426031"/>
          </a:xfrm>
        </p:spPr>
        <p:txBody>
          <a:bodyPr/>
          <a:lstStyle/>
          <a:p>
            <a:pPr algn="ctr"/>
            <a:r>
              <a:rPr lang="en-US" dirty="0"/>
              <a:t>Writing code and building architectures can be accelerated through next generation of developer tools. </a:t>
            </a:r>
          </a:p>
          <a:p>
            <a:endParaRPr lang="en-US" dirty="0"/>
          </a:p>
        </p:txBody>
      </p:sp>
      <p:pic>
        <p:nvPicPr>
          <p:cNvPr id="10" name="Picture Placeholder 9">
            <a:extLst>
              <a:ext uri="{FF2B5EF4-FFF2-40B4-BE49-F238E27FC236}">
                <a16:creationId xmlns:a16="http://schemas.microsoft.com/office/drawing/2014/main" id="{37F7BACB-D6AB-91D8-1C7A-724822BC2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151" b="25151"/>
          <a:stretch>
            <a:fillRect/>
          </a:stretch>
        </p:blipFill>
        <p:spPr/>
      </p:pic>
      <p:pic>
        <p:nvPicPr>
          <p:cNvPr id="12" name="Picture Placeholder 11">
            <a:extLst>
              <a:ext uri="{FF2B5EF4-FFF2-40B4-BE49-F238E27FC236}">
                <a16:creationId xmlns:a16="http://schemas.microsoft.com/office/drawing/2014/main" id="{E6BA52FC-1446-937C-E2ED-0C4159712E8A}"/>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25151" b="25151"/>
          <a:stretch>
            <a:fillRect/>
          </a:stretch>
        </p:blipFill>
        <p:spPr/>
      </p:pic>
      <p:sp>
        <p:nvSpPr>
          <p:cNvPr id="6" name="Slide Number Placeholder 5">
            <a:extLst>
              <a:ext uri="{FF2B5EF4-FFF2-40B4-BE49-F238E27FC236}">
                <a16:creationId xmlns:a16="http://schemas.microsoft.com/office/drawing/2014/main" id="{E42C9BEE-5B83-8589-11B0-F397AC062957}"/>
              </a:ext>
            </a:extLst>
          </p:cNvPr>
          <p:cNvSpPr>
            <a:spLocks noGrp="1"/>
          </p:cNvSpPr>
          <p:nvPr>
            <p:ph type="sldNum" sz="quarter" idx="4"/>
          </p:nvPr>
        </p:nvSpPr>
        <p:spPr/>
        <p:txBody>
          <a:bodyPr/>
          <a:lstStyle/>
          <a:p>
            <a:fld id="{DC503246-BBCE-4F0A-BCDC-08FC4C52637D}" type="slidenum">
              <a:rPr lang="en-US" smtClean="0"/>
              <a:pPr/>
              <a:t>6</a:t>
            </a:fld>
            <a:endParaRPr lang="en-US"/>
          </a:p>
        </p:txBody>
      </p:sp>
      <p:sp>
        <p:nvSpPr>
          <p:cNvPr id="7" name="Title 6">
            <a:extLst>
              <a:ext uri="{FF2B5EF4-FFF2-40B4-BE49-F238E27FC236}">
                <a16:creationId xmlns:a16="http://schemas.microsoft.com/office/drawing/2014/main" id="{4549689F-CD5A-EDC1-18E0-D2EB6E489924}"/>
              </a:ext>
            </a:extLst>
          </p:cNvPr>
          <p:cNvSpPr>
            <a:spLocks noGrp="1"/>
          </p:cNvSpPr>
          <p:nvPr>
            <p:ph type="title"/>
          </p:nvPr>
        </p:nvSpPr>
        <p:spPr/>
        <p:txBody>
          <a:bodyPr/>
          <a:lstStyle/>
          <a:p>
            <a:r>
              <a:rPr lang="en-US" dirty="0"/>
              <a:t>Where are we now?</a:t>
            </a:r>
          </a:p>
        </p:txBody>
      </p:sp>
      <p:sp>
        <p:nvSpPr>
          <p:cNvPr id="8" name="TextBox 7">
            <a:extLst>
              <a:ext uri="{FF2B5EF4-FFF2-40B4-BE49-F238E27FC236}">
                <a16:creationId xmlns:a16="http://schemas.microsoft.com/office/drawing/2014/main" id="{BBB34B6A-8E0C-EB2C-7D2F-C46F44BC011C}"/>
              </a:ext>
            </a:extLst>
          </p:cNvPr>
          <p:cNvSpPr txBox="1"/>
          <p:nvPr/>
        </p:nvSpPr>
        <p:spPr>
          <a:xfrm>
            <a:off x="419100" y="888456"/>
            <a:ext cx="2590453" cy="369332"/>
          </a:xfrm>
          <a:prstGeom prst="rect">
            <a:avLst/>
          </a:prstGeom>
          <a:noFill/>
        </p:spPr>
        <p:txBody>
          <a:bodyPr wrap="none" lIns="0" rIns="0" rtlCol="0">
            <a:spAutoFit/>
          </a:bodyPr>
          <a:lstStyle/>
          <a:p>
            <a:r>
              <a:rPr lang="en-US" dirty="0"/>
              <a:t>What can the impact be?</a:t>
            </a:r>
          </a:p>
        </p:txBody>
      </p:sp>
    </p:spTree>
    <p:extLst>
      <p:ext uri="{BB962C8B-B14F-4D97-AF65-F5344CB8AC3E}">
        <p14:creationId xmlns:p14="http://schemas.microsoft.com/office/powerpoint/2010/main" val="216621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F9E3-44B2-1538-BF59-D378E6FE7D91}"/>
              </a:ext>
            </a:extLst>
          </p:cNvPr>
          <p:cNvSpPr>
            <a:spLocks noGrp="1"/>
          </p:cNvSpPr>
          <p:nvPr>
            <p:ph type="title"/>
          </p:nvPr>
        </p:nvSpPr>
        <p:spPr/>
        <p:txBody>
          <a:bodyPr/>
          <a:lstStyle/>
          <a:p>
            <a:r>
              <a:rPr lang="en-US" dirty="0"/>
              <a:t>The skills of an AI Engineer (2024)</a:t>
            </a:r>
          </a:p>
        </p:txBody>
      </p:sp>
      <p:sp>
        <p:nvSpPr>
          <p:cNvPr id="3" name="Text Placeholder 2">
            <a:extLst>
              <a:ext uri="{FF2B5EF4-FFF2-40B4-BE49-F238E27FC236}">
                <a16:creationId xmlns:a16="http://schemas.microsoft.com/office/drawing/2014/main" id="{42A4DC32-53EA-F059-7A12-C2624FC4B4F9}"/>
              </a:ext>
            </a:extLst>
          </p:cNvPr>
          <p:cNvSpPr>
            <a:spLocks noGrp="1"/>
          </p:cNvSpPr>
          <p:nvPr>
            <p:ph type="body" sz="quarter" idx="10"/>
          </p:nvPr>
        </p:nvSpPr>
        <p:spPr>
          <a:xfrm>
            <a:off x="609600" y="1714500"/>
            <a:ext cx="10972800" cy="3293209"/>
          </a:xfrm>
        </p:spPr>
        <p:txBody>
          <a:bodyPr/>
          <a:lstStyle/>
          <a:p>
            <a:pPr marL="342900" indent="-342900">
              <a:buFont typeface="Arial" panose="020B0604020202020204" pitchFamily="34" charset="0"/>
              <a:buChar char="•"/>
            </a:pPr>
            <a:r>
              <a:rPr lang="en-US" dirty="0"/>
              <a:t>Foundation Models &amp; Model Selection</a:t>
            </a:r>
          </a:p>
          <a:p>
            <a:pPr marL="342900" indent="-342900">
              <a:buFont typeface="Arial" panose="020B0604020202020204" pitchFamily="34" charset="0"/>
              <a:buChar char="•"/>
            </a:pPr>
            <a:r>
              <a:rPr lang="en-US" dirty="0"/>
              <a:t>Prompting Engineering</a:t>
            </a:r>
          </a:p>
          <a:p>
            <a:pPr marL="342900" indent="-342900">
              <a:buFont typeface="Arial" panose="020B0604020202020204" pitchFamily="34" charset="0"/>
              <a:buChar char="•"/>
            </a:pPr>
            <a:r>
              <a:rPr lang="en-US" dirty="0"/>
              <a:t>Retrieval Augmented Generation (RAG) </a:t>
            </a:r>
          </a:p>
          <a:p>
            <a:pPr marL="342900" indent="-342900">
              <a:buFont typeface="Arial" panose="020B0604020202020204" pitchFamily="34" charset="0"/>
              <a:buChar char="•"/>
            </a:pPr>
            <a:r>
              <a:rPr lang="en-US" dirty="0"/>
              <a:t>Agents, Tools and Function Calling</a:t>
            </a:r>
          </a:p>
          <a:p>
            <a:pPr marL="342900" indent="-342900">
              <a:buFont typeface="Arial" panose="020B0604020202020204" pitchFamily="34" charset="0"/>
              <a:buChar char="•"/>
            </a:pPr>
            <a:r>
              <a:rPr lang="en-US" dirty="0"/>
              <a:t>Fine-tuning and Continuation training</a:t>
            </a:r>
          </a:p>
        </p:txBody>
      </p:sp>
      <p:sp>
        <p:nvSpPr>
          <p:cNvPr id="4" name="Slide Number Placeholder 3">
            <a:extLst>
              <a:ext uri="{FF2B5EF4-FFF2-40B4-BE49-F238E27FC236}">
                <a16:creationId xmlns:a16="http://schemas.microsoft.com/office/drawing/2014/main" id="{7B00061B-550B-3AE9-66F0-E71C74896CDC}"/>
              </a:ext>
            </a:extLst>
          </p:cNvPr>
          <p:cNvSpPr>
            <a:spLocks noGrp="1"/>
          </p:cNvSpPr>
          <p:nvPr>
            <p:ph type="sldNum" sz="quarter" idx="13"/>
          </p:nvPr>
        </p:nvSpPr>
        <p:spPr/>
        <p:txBody>
          <a:bodyPr/>
          <a:lstStyle/>
          <a:p>
            <a:fld id="{EB4B8DE2-A4E8-46E4-8BBF-D75455EFF32C}" type="slidenum">
              <a:rPr lang="en-US" smtClean="0"/>
              <a:pPr/>
              <a:t>7</a:t>
            </a:fld>
            <a:endParaRPr lang="en-US"/>
          </a:p>
        </p:txBody>
      </p:sp>
      <p:sp>
        <p:nvSpPr>
          <p:cNvPr id="5" name="TextBox 4">
            <a:extLst>
              <a:ext uri="{FF2B5EF4-FFF2-40B4-BE49-F238E27FC236}">
                <a16:creationId xmlns:a16="http://schemas.microsoft.com/office/drawing/2014/main" id="{E1EE1522-CE26-49EB-8796-BE3E73222FBD}"/>
              </a:ext>
            </a:extLst>
          </p:cNvPr>
          <p:cNvSpPr txBox="1"/>
          <p:nvPr/>
        </p:nvSpPr>
        <p:spPr>
          <a:xfrm>
            <a:off x="419100" y="888456"/>
            <a:ext cx="798295" cy="369332"/>
          </a:xfrm>
          <a:prstGeom prst="rect">
            <a:avLst/>
          </a:prstGeom>
          <a:noFill/>
        </p:spPr>
        <p:txBody>
          <a:bodyPr wrap="none" lIns="0" rIns="0" rtlCol="0">
            <a:spAutoFit/>
          </a:bodyPr>
          <a:lstStyle/>
          <a:p>
            <a:r>
              <a:rPr lang="en-US" dirty="0"/>
              <a:t>Agenda</a:t>
            </a:r>
          </a:p>
        </p:txBody>
      </p:sp>
    </p:spTree>
    <p:extLst>
      <p:ext uri="{BB962C8B-B14F-4D97-AF65-F5344CB8AC3E}">
        <p14:creationId xmlns:p14="http://schemas.microsoft.com/office/powerpoint/2010/main" val="372763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070D-E06E-9AA9-E3DE-15413CDE850D}"/>
              </a:ext>
            </a:extLst>
          </p:cNvPr>
          <p:cNvSpPr>
            <a:spLocks noGrp="1"/>
          </p:cNvSpPr>
          <p:nvPr>
            <p:ph type="title"/>
          </p:nvPr>
        </p:nvSpPr>
        <p:spPr>
          <a:xfrm>
            <a:off x="419100" y="2707821"/>
            <a:ext cx="6591300" cy="1442355"/>
          </a:xfrm>
        </p:spPr>
        <p:txBody>
          <a:bodyPr/>
          <a:lstStyle/>
          <a:p>
            <a:r>
              <a:rPr lang="en-US" dirty="0"/>
              <a:t>Foundation Models &amp; Model Selection </a:t>
            </a:r>
          </a:p>
        </p:txBody>
      </p:sp>
      <p:sp>
        <p:nvSpPr>
          <p:cNvPr id="3" name="Slide Number Placeholder 2">
            <a:extLst>
              <a:ext uri="{FF2B5EF4-FFF2-40B4-BE49-F238E27FC236}">
                <a16:creationId xmlns:a16="http://schemas.microsoft.com/office/drawing/2014/main" id="{4D5CDDD4-0B00-3D6B-BEF3-80FB9888C52B}"/>
              </a:ext>
            </a:extLst>
          </p:cNvPr>
          <p:cNvSpPr>
            <a:spLocks noGrp="1"/>
          </p:cNvSpPr>
          <p:nvPr>
            <p:ph type="sldNum" sz="quarter" idx="4"/>
          </p:nvPr>
        </p:nvSpPr>
        <p:spPr/>
        <p:txBody>
          <a:bodyPr/>
          <a:lstStyle/>
          <a:p>
            <a:fld id="{DC503246-BBCE-4F0A-BCDC-08FC4C52637D}" type="slidenum">
              <a:rPr lang="en-US" smtClean="0"/>
              <a:pPr/>
              <a:t>8</a:t>
            </a:fld>
            <a:endParaRPr lang="en-US"/>
          </a:p>
        </p:txBody>
      </p:sp>
    </p:spTree>
    <p:extLst>
      <p:ext uri="{BB962C8B-B14F-4D97-AF65-F5344CB8AC3E}">
        <p14:creationId xmlns:p14="http://schemas.microsoft.com/office/powerpoint/2010/main" val="18804198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CAEBC-9F38-7A35-04C6-DF09D4BDFF89}"/>
              </a:ext>
            </a:extLst>
          </p:cNvPr>
          <p:cNvSpPr>
            <a:spLocks noGrp="1"/>
          </p:cNvSpPr>
          <p:nvPr>
            <p:ph type="title"/>
          </p:nvPr>
        </p:nvSpPr>
        <p:spPr/>
        <p:txBody>
          <a:bodyPr/>
          <a:lstStyle/>
          <a:p>
            <a:r>
              <a:rPr lang="en-US" dirty="0"/>
              <a:t>Foundation Models</a:t>
            </a:r>
          </a:p>
        </p:txBody>
      </p:sp>
      <p:sp>
        <p:nvSpPr>
          <p:cNvPr id="4" name="Slide Number Placeholder 3">
            <a:extLst>
              <a:ext uri="{FF2B5EF4-FFF2-40B4-BE49-F238E27FC236}">
                <a16:creationId xmlns:a16="http://schemas.microsoft.com/office/drawing/2014/main" id="{0C787AF4-4970-F212-5232-CAB877D6930E}"/>
              </a:ext>
            </a:extLst>
          </p:cNvPr>
          <p:cNvSpPr>
            <a:spLocks noGrp="1"/>
          </p:cNvSpPr>
          <p:nvPr>
            <p:ph type="sldNum" sz="quarter" idx="13"/>
          </p:nvPr>
        </p:nvSpPr>
        <p:spPr/>
        <p:txBody>
          <a:bodyPr/>
          <a:lstStyle/>
          <a:p>
            <a:fld id="{EB4B8DE2-A4E8-46E4-8BBF-D75455EFF32C}" type="slidenum">
              <a:rPr lang="en-US" smtClean="0"/>
              <a:pPr/>
              <a:t>9</a:t>
            </a:fld>
            <a:endParaRPr lang="en-US"/>
          </a:p>
        </p:txBody>
      </p:sp>
      <p:pic>
        <p:nvPicPr>
          <p:cNvPr id="37" name="Picture 36">
            <a:extLst>
              <a:ext uri="{FF2B5EF4-FFF2-40B4-BE49-F238E27FC236}">
                <a16:creationId xmlns:a16="http://schemas.microsoft.com/office/drawing/2014/main" id="{18A52632-7C52-7FDF-2646-BA0289908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960" y="1856924"/>
            <a:ext cx="2936082" cy="1065140"/>
          </a:xfrm>
          <a:prstGeom prst="rect">
            <a:avLst/>
          </a:prstGeom>
        </p:spPr>
      </p:pic>
      <p:pic>
        <p:nvPicPr>
          <p:cNvPr id="39" name="Picture 38">
            <a:extLst>
              <a:ext uri="{FF2B5EF4-FFF2-40B4-BE49-F238E27FC236}">
                <a16:creationId xmlns:a16="http://schemas.microsoft.com/office/drawing/2014/main" id="{1F1DE499-78F0-0C7E-A0DB-FDBC6F24B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844" y="3128329"/>
            <a:ext cx="2936082" cy="1068227"/>
          </a:xfrm>
          <a:prstGeom prst="rect">
            <a:avLst/>
          </a:prstGeom>
        </p:spPr>
      </p:pic>
      <p:pic>
        <p:nvPicPr>
          <p:cNvPr id="41" name="Picture 40">
            <a:extLst>
              <a:ext uri="{FF2B5EF4-FFF2-40B4-BE49-F238E27FC236}">
                <a16:creationId xmlns:a16="http://schemas.microsoft.com/office/drawing/2014/main" id="{5F4CCD24-5C71-BFE1-978D-59A8DFEC205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416844" y="1856924"/>
            <a:ext cx="2936082" cy="1065140"/>
          </a:xfrm>
          <a:prstGeom prst="rect">
            <a:avLst/>
          </a:prstGeom>
        </p:spPr>
      </p:pic>
      <p:pic>
        <p:nvPicPr>
          <p:cNvPr id="43" name="Picture 42">
            <a:extLst>
              <a:ext uri="{FF2B5EF4-FFF2-40B4-BE49-F238E27FC236}">
                <a16:creationId xmlns:a16="http://schemas.microsoft.com/office/drawing/2014/main" id="{A1466DF6-F2EF-B4C8-3143-DEF8F0DE34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6402" y="3128328"/>
            <a:ext cx="2936082" cy="1068227"/>
          </a:xfrm>
          <a:prstGeom prst="rect">
            <a:avLst/>
          </a:prstGeom>
        </p:spPr>
      </p:pic>
      <p:pic>
        <p:nvPicPr>
          <p:cNvPr id="45" name="Picture 44">
            <a:extLst>
              <a:ext uri="{FF2B5EF4-FFF2-40B4-BE49-F238E27FC236}">
                <a16:creationId xmlns:a16="http://schemas.microsoft.com/office/drawing/2014/main" id="{2F756558-CA08-5594-1613-46D4535FA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6844" y="4402821"/>
            <a:ext cx="2936082" cy="1068227"/>
          </a:xfrm>
          <a:prstGeom prst="rect">
            <a:avLst/>
          </a:prstGeom>
        </p:spPr>
      </p:pic>
      <p:pic>
        <p:nvPicPr>
          <p:cNvPr id="47" name="Picture 46">
            <a:extLst>
              <a:ext uri="{FF2B5EF4-FFF2-40B4-BE49-F238E27FC236}">
                <a16:creationId xmlns:a16="http://schemas.microsoft.com/office/drawing/2014/main" id="{DA52AB62-D37B-677F-2BCF-9113507947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5960" y="3128327"/>
            <a:ext cx="2936082" cy="1068227"/>
          </a:xfrm>
          <a:prstGeom prst="rect">
            <a:avLst/>
          </a:prstGeom>
        </p:spPr>
      </p:pic>
      <p:pic>
        <p:nvPicPr>
          <p:cNvPr id="49" name="Picture 48">
            <a:extLst>
              <a:ext uri="{FF2B5EF4-FFF2-40B4-BE49-F238E27FC236}">
                <a16:creationId xmlns:a16="http://schemas.microsoft.com/office/drawing/2014/main" id="{8770ECF3-2DA6-DA64-BB89-C369CD9826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46402" y="1855380"/>
            <a:ext cx="2936082" cy="1068227"/>
          </a:xfrm>
          <a:prstGeom prst="rect">
            <a:avLst/>
          </a:prstGeom>
        </p:spPr>
      </p:pic>
      <p:sp>
        <p:nvSpPr>
          <p:cNvPr id="50" name="Rectangle 49">
            <a:extLst>
              <a:ext uri="{FF2B5EF4-FFF2-40B4-BE49-F238E27FC236}">
                <a16:creationId xmlns:a16="http://schemas.microsoft.com/office/drawing/2014/main" id="{F83BF0EB-110F-F629-906C-4D6A3D70B15C}"/>
              </a:ext>
            </a:extLst>
          </p:cNvPr>
          <p:cNvSpPr/>
          <p:nvPr/>
        </p:nvSpPr>
        <p:spPr>
          <a:xfrm>
            <a:off x="4546402" y="4401275"/>
            <a:ext cx="2936082" cy="1068227"/>
          </a:xfrm>
          <a:prstGeom prst="rect">
            <a:avLst/>
          </a:prstGeom>
          <a:noFill/>
          <a:ln>
            <a:solidFill>
              <a:schemeClr val="tx1">
                <a:alpha val="13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alpha val="13000"/>
                  </a:schemeClr>
                </a:solidFill>
              </a:rPr>
              <a:t>+</a:t>
            </a:r>
          </a:p>
        </p:txBody>
      </p:sp>
      <p:sp>
        <p:nvSpPr>
          <p:cNvPr id="51" name="Rectangle 50">
            <a:extLst>
              <a:ext uri="{FF2B5EF4-FFF2-40B4-BE49-F238E27FC236}">
                <a16:creationId xmlns:a16="http://schemas.microsoft.com/office/drawing/2014/main" id="{7BDF3C73-025C-9709-16EB-31E53E9A19EF}"/>
              </a:ext>
            </a:extLst>
          </p:cNvPr>
          <p:cNvSpPr/>
          <p:nvPr/>
        </p:nvSpPr>
        <p:spPr>
          <a:xfrm>
            <a:off x="7675960" y="4401274"/>
            <a:ext cx="2936082" cy="1068227"/>
          </a:xfrm>
          <a:prstGeom prst="rect">
            <a:avLst/>
          </a:prstGeom>
          <a:noFill/>
          <a:ln>
            <a:solidFill>
              <a:schemeClr val="tx1">
                <a:alpha val="13253"/>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alpha val="13000"/>
                  </a:schemeClr>
                </a:solidFill>
              </a:rPr>
              <a:t>+</a:t>
            </a:r>
          </a:p>
        </p:txBody>
      </p:sp>
    </p:spTree>
    <p:extLst>
      <p:ext uri="{BB962C8B-B14F-4D97-AF65-F5344CB8AC3E}">
        <p14:creationId xmlns:p14="http://schemas.microsoft.com/office/powerpoint/2010/main" val="58653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7F2428-6C02-4D32-B14D-EBC3389A58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13343</TotalTime>
  <Words>4039</Words>
  <Application>Microsoft Macintosh PowerPoint</Application>
  <PresentationFormat>Widescreen</PresentationFormat>
  <Paragraphs>358</Paragraphs>
  <Slides>30</Slides>
  <Notes>26</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Amazon Ember</vt:lpstr>
      <vt:lpstr>Amazon Ember Display</vt:lpstr>
      <vt:lpstr>Amazon Ember Display Heavy</vt:lpstr>
      <vt:lpstr>Amazon Ember Display Medium</vt:lpstr>
      <vt:lpstr>Amazon Ember Light</vt:lpstr>
      <vt:lpstr>Amazon Ember Mono</vt:lpstr>
      <vt:lpstr>Andale Mono</vt:lpstr>
      <vt:lpstr>Arial</vt:lpstr>
      <vt:lpstr>Arial</vt:lpstr>
      <vt:lpstr>Bradley Hand</vt:lpstr>
      <vt:lpstr>Calibri</vt:lpstr>
      <vt:lpstr>Google Sans</vt:lpstr>
      <vt:lpstr>Lucida Console</vt:lpstr>
      <vt:lpstr>Menlo</vt:lpstr>
      <vt:lpstr>Times New Roman</vt:lpstr>
      <vt:lpstr>Wingdings</vt:lpstr>
      <vt:lpstr>AWS Brand Template_Light</vt:lpstr>
      <vt:lpstr>PowerPoint Presentation</vt:lpstr>
      <vt:lpstr>Generative AI in 2024</vt:lpstr>
      <vt:lpstr>What is Generative AI</vt:lpstr>
      <vt:lpstr>Where are we now?</vt:lpstr>
      <vt:lpstr>Where are we now?</vt:lpstr>
      <vt:lpstr>Where are we now?</vt:lpstr>
      <vt:lpstr>The skills of an AI Engineer (2024)</vt:lpstr>
      <vt:lpstr>Foundation Models &amp; Model Selection </vt:lpstr>
      <vt:lpstr>Foundation Models</vt:lpstr>
      <vt:lpstr>Model Selection</vt:lpstr>
      <vt:lpstr>Prompt Engineering</vt:lpstr>
      <vt:lpstr>Prompt Engineering</vt:lpstr>
      <vt:lpstr>Prompt Engineering</vt:lpstr>
      <vt:lpstr>Prompt Engineering</vt:lpstr>
      <vt:lpstr>Prompt Engineering</vt:lpstr>
      <vt:lpstr>Agents, Tools &amp; Function Calling</vt:lpstr>
      <vt:lpstr>Agents</vt:lpstr>
      <vt:lpstr>Agents</vt:lpstr>
      <vt:lpstr>Agents</vt:lpstr>
      <vt:lpstr>Agents</vt:lpstr>
      <vt:lpstr>Agents</vt:lpstr>
      <vt:lpstr>Retrieval Augmented Generation (RAG)</vt:lpstr>
      <vt:lpstr>Retrieval Augmented Generation </vt:lpstr>
      <vt:lpstr>Retrieval Augmented Generation </vt:lpstr>
      <vt:lpstr>Retrieval Augmented Generation </vt:lpstr>
      <vt:lpstr>Retrieval Augmented Generation </vt:lpstr>
      <vt:lpstr>Fine-tuning and Continuation training</vt:lpstr>
      <vt:lpstr>Fine-tuning and Continuation training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Encinar, Maria</cp:lastModifiedBy>
  <cp:revision>98</cp:revision>
  <dcterms:created xsi:type="dcterms:W3CDTF">2023-07-18T17:07:11Z</dcterms:created>
  <dcterms:modified xsi:type="dcterms:W3CDTF">2024-05-13T08:01:41Z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